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1"/>
  </p:sldMasterIdLst>
  <p:notesMasterIdLst>
    <p:notesMasterId r:id="rId26"/>
  </p:notesMasterIdLst>
  <p:sldIdLst>
    <p:sldId id="256" r:id="rId2"/>
    <p:sldId id="259" r:id="rId3"/>
    <p:sldId id="260" r:id="rId4"/>
    <p:sldId id="262" r:id="rId5"/>
    <p:sldId id="263" r:id="rId6"/>
    <p:sldId id="264" r:id="rId7"/>
    <p:sldId id="265" r:id="rId8"/>
    <p:sldId id="266" r:id="rId9"/>
    <p:sldId id="267" r:id="rId10"/>
    <p:sldId id="268" r:id="rId11"/>
    <p:sldId id="270" r:id="rId12"/>
    <p:sldId id="272" r:id="rId13"/>
    <p:sldId id="273" r:id="rId14"/>
    <p:sldId id="274" r:id="rId15"/>
    <p:sldId id="276" r:id="rId16"/>
    <p:sldId id="277" r:id="rId17"/>
    <p:sldId id="280" r:id="rId18"/>
    <p:sldId id="281" r:id="rId19"/>
    <p:sldId id="286" r:id="rId20"/>
    <p:sldId id="287" r:id="rId21"/>
    <p:sldId id="289" r:id="rId22"/>
    <p:sldId id="288" r:id="rId23"/>
    <p:sldId id="290" r:id="rId24"/>
    <p:sldId id="291" r:id="rId25"/>
  </p:sldIdLst>
  <p:sldSz cx="9144000" cy="5143500" type="screen16x9"/>
  <p:notesSz cx="6858000" cy="9144000"/>
  <p:embeddedFontLst>
    <p:embeddedFont>
      <p:font typeface="Nunito" pitchFamily="2" charset="77"/>
      <p:regular r:id="rId27"/>
      <p:bold r:id="rId28"/>
      <p:italic r:id="rId29"/>
      <p:boldItalic r:id="rId30"/>
    </p:embeddedFont>
    <p:embeddedFont>
      <p:font typeface="Nunito Sans SemiBold" panose="020F0502020204030204" pitchFamily="34" charset="0"/>
      <p:regular r:id="rId31"/>
      <p:bold r:id="rId32"/>
      <p:italic r:id="rId33"/>
      <p:boldItalic r:id="rId3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84409" autoAdjust="0"/>
  </p:normalViewPr>
  <p:slideViewPr>
    <p:cSldViewPr snapToGrid="0">
      <p:cViewPr varScale="1">
        <p:scale>
          <a:sx n="125" d="100"/>
          <a:sy n="125" d="100"/>
        </p:scale>
        <p:origin x="1240"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7.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6.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2.fntdata"/><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there are no science assessments this academic year (including sampling tests). </a:t>
            </a:r>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488828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240578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p:txBody>
      </p:sp>
    </p:spTree>
    <p:extLst>
      <p:ext uri="{BB962C8B-B14F-4D97-AF65-F5344CB8AC3E}">
        <p14:creationId xmlns:p14="http://schemas.microsoft.com/office/powerpoint/2010/main" val="36192387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For questions 8 and 34, there are various correct answers. </a:t>
            </a:r>
          </a:p>
        </p:txBody>
      </p:sp>
    </p:spTree>
    <p:extLst>
      <p:ext uri="{BB962C8B-B14F-4D97-AF65-F5344CB8AC3E}">
        <p14:creationId xmlns:p14="http://schemas.microsoft.com/office/powerpoint/2010/main" val="33768405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a spelling script that accompanies this. Example:</a:t>
            </a:r>
          </a:p>
          <a:p>
            <a:pPr marL="158750" indent="0">
              <a:buNone/>
            </a:pPr>
            <a:r>
              <a:rPr lang="en-GB" dirty="0"/>
              <a:t>The word is creature. The dragon is an imaginary creature. The word is creature. </a:t>
            </a:r>
          </a:p>
        </p:txBody>
      </p:sp>
    </p:spTree>
    <p:extLst>
      <p:ext uri="{BB962C8B-B14F-4D97-AF65-F5344CB8AC3E}">
        <p14:creationId xmlns:p14="http://schemas.microsoft.com/office/powerpoint/2010/main" val="30842306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 styles include: </a:t>
            </a:r>
          </a:p>
          <a:p>
            <a:pPr marL="457200" indent="-298450">
              <a:buFontTx/>
              <a:buChar char="-"/>
            </a:pPr>
            <a:r>
              <a:rPr lang="en-GB" dirty="0"/>
              <a:t>Multiple choice questions</a:t>
            </a:r>
          </a:p>
          <a:p>
            <a:pPr marL="457200" indent="-298450">
              <a:buFontTx/>
              <a:buChar char="-"/>
            </a:pPr>
            <a:r>
              <a:rPr lang="en-GB" dirty="0"/>
              <a:t>One-word answers</a:t>
            </a:r>
          </a:p>
          <a:p>
            <a:pPr marL="457200" indent="-298450">
              <a:buFontTx/>
              <a:buChar char="-"/>
            </a:pPr>
            <a:r>
              <a:rPr lang="en-GB" dirty="0"/>
              <a:t>Short answer questions</a:t>
            </a:r>
          </a:p>
          <a:p>
            <a:pPr marL="457200" indent="-298450">
              <a:buFontTx/>
              <a:buChar char="-"/>
            </a:pPr>
            <a:r>
              <a:rPr lang="en-GB" dirty="0"/>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This question is based on the whole text (2 pages). </a:t>
            </a:r>
          </a:p>
        </p:txBody>
      </p:sp>
    </p:spTree>
    <p:extLst>
      <p:ext uri="{BB962C8B-B14F-4D97-AF65-F5344CB8AC3E}">
        <p14:creationId xmlns:p14="http://schemas.microsoft.com/office/powerpoint/2010/main" val="12848163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Identify that there are some questions that have 2 marks and some that have 1. If the answer to this question is wrong, children could still get a mark for a correct method containing an error. </a:t>
            </a:r>
          </a:p>
        </p:txBody>
      </p:sp>
    </p:spTree>
    <p:extLst>
      <p:ext uri="{BB962C8B-B14F-4D97-AF65-F5344CB8AC3E}">
        <p14:creationId xmlns:p14="http://schemas.microsoft.com/office/powerpoint/2010/main" val="23542371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These are examples of how children could solve the calculations. There are some that could/ should be solved mentally as it is far quicker that way (40 marks in 30 minutes does not allow for 1 minute + per mark). </a:t>
            </a:r>
          </a:p>
          <a:p>
            <a:pPr marL="158750" indent="0">
              <a:buNone/>
            </a:pPr>
            <a:r>
              <a:rPr lang="en-GB" dirty="0"/>
              <a:t>Answers should always be given in their simplest form unless stated otherwise (e.g. for question 11, 20 + 2 would not be accepted as a correct answer).</a:t>
            </a:r>
          </a:p>
        </p:txBody>
      </p:sp>
    </p:spTree>
    <p:extLst>
      <p:ext uri="{BB962C8B-B14F-4D97-AF65-F5344CB8AC3E}">
        <p14:creationId xmlns:p14="http://schemas.microsoft.com/office/powerpoint/2010/main" val="25720462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Maths Paper 1 (Arithmetic)</a:t>
            </a:r>
          </a:p>
        </p:txBody>
      </p:sp>
    </p:spTree>
    <p:extLst>
      <p:ext uri="{BB962C8B-B14F-4D97-AF65-F5344CB8AC3E}">
        <p14:creationId xmlns:p14="http://schemas.microsoft.com/office/powerpoint/2010/main" val="22667614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783006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this is a three mark question.</a:t>
            </a:r>
          </a:p>
        </p:txBody>
      </p:sp>
    </p:spTree>
    <p:extLst>
      <p:ext uri="{BB962C8B-B14F-4D97-AF65-F5344CB8AC3E}">
        <p14:creationId xmlns:p14="http://schemas.microsoft.com/office/powerpoint/2010/main" val="41933890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val="383937776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52" r:id="rId1"/>
    <p:sldLayoutId id="2147483668" r:id="rId2"/>
  </p:sldLayoutIdLst>
  <mc:AlternateContent xmlns:mc="http://schemas.openxmlformats.org/markup-compatibility/2006" xmlns:p14="http://schemas.microsoft.com/office/powerpoint/2010/main">
    <mc:Choice Requires="p14">
      <p:transition spd="slow">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sseoutdoors.co.uk/centres/kilve-court/" TargetMode="Externa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114"/>
        <p:cNvGrpSpPr/>
        <p:nvPr/>
      </p:nvGrpSpPr>
      <p:grpSpPr>
        <a:xfrm>
          <a:off x="0" y="0"/>
          <a:ext cx="0" cy="0"/>
          <a:chOff x="0" y="0"/>
          <a:chExt cx="0" cy="0"/>
        </a:xfrm>
      </p:grpSpPr>
      <p:sp>
        <p:nvSpPr>
          <p:cNvPr id="116" name="Google Shape;116;p23"/>
          <p:cNvSpPr txBox="1">
            <a:spLocks noGrp="1"/>
          </p:cNvSpPr>
          <p:nvPr>
            <p:ph type="ctrTitle"/>
          </p:nvPr>
        </p:nvSpPr>
        <p:spPr>
          <a:xfrm>
            <a:off x="311700" y="1475185"/>
            <a:ext cx="8520600" cy="1416720"/>
          </a:xfrm>
          <a:prstGeom prst="rect">
            <a:avLst/>
          </a:prstGeom>
        </p:spPr>
        <p:txBody>
          <a:bodyPr spcFirstLastPara="1" wrap="square" lIns="91425" tIns="91425" rIns="91425" bIns="91425" anchor="b" anchorCtr="0">
            <a:noAutofit/>
          </a:bodyPr>
          <a:lstStyle/>
          <a:p>
            <a:r>
              <a:rPr lang="en-US" sz="4000" dirty="0">
                <a:solidFill>
                  <a:schemeClr val="bg1"/>
                </a:solidFill>
                <a:latin typeface="+mj-lt"/>
                <a:ea typeface="Arial"/>
                <a:cs typeface="Arial"/>
                <a:sym typeface="Arial"/>
              </a:rPr>
              <a:t>Year 6 SATs and Residential 2026</a:t>
            </a:r>
            <a:endParaRPr sz="3800" dirty="0">
              <a:solidFill>
                <a:schemeClr val="bg1"/>
              </a:solidFill>
              <a:latin typeface="+mj-lt"/>
              <a:ea typeface="Nunito Sans Light"/>
              <a:cs typeface="Nunito Sans Light"/>
              <a:sym typeface="Nunito Sans Ligh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dirty="0"/>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8520600" cy="4033589"/>
          </a:xfrm>
        </p:spPr>
        <p:txBody>
          <a:bodyPr/>
          <a:lstStyle/>
          <a:p>
            <a:r>
              <a:rPr lang="en-GB" dirty="0"/>
              <a:t>SATs are the Standardised Assessment Tests that are given to children at the end of Key Stage 2. </a:t>
            </a:r>
          </a:p>
          <a:p>
            <a:r>
              <a:rPr lang="en-GB" dirty="0"/>
              <a:t>The SATs take place over four days, starting on </a:t>
            </a:r>
            <a:r>
              <a:rPr lang="en-GB" dirty="0">
                <a:solidFill>
                  <a:srgbClr val="283593"/>
                </a:solidFill>
              </a:rPr>
              <a:t>Monday 11</a:t>
            </a:r>
            <a:r>
              <a:rPr lang="en-GB" baseline="30000" dirty="0">
                <a:solidFill>
                  <a:srgbClr val="283593"/>
                </a:solidFill>
              </a:rPr>
              <a:t>th</a:t>
            </a:r>
            <a:r>
              <a:rPr lang="en-GB" dirty="0">
                <a:solidFill>
                  <a:srgbClr val="283593"/>
                </a:solidFill>
              </a:rPr>
              <a:t> May </a:t>
            </a:r>
            <a:r>
              <a:rPr lang="en-GB" dirty="0"/>
              <a:t>ending on </a:t>
            </a:r>
            <a:r>
              <a:rPr lang="en-GB" dirty="0">
                <a:solidFill>
                  <a:srgbClr val="283593"/>
                </a:solidFill>
              </a:rPr>
              <a:t>Thursday 14</a:t>
            </a:r>
            <a:r>
              <a:rPr lang="en-GB" baseline="30000" dirty="0">
                <a:solidFill>
                  <a:srgbClr val="283593"/>
                </a:solidFill>
              </a:rPr>
              <a:t>th</a:t>
            </a:r>
            <a:r>
              <a:rPr lang="en-GB" dirty="0">
                <a:solidFill>
                  <a:srgbClr val="283593"/>
                </a:solidFill>
              </a:rPr>
              <a:t> May.</a:t>
            </a:r>
          </a:p>
          <a:p>
            <a:r>
              <a:rPr lang="en-GB" dirty="0"/>
              <a:t>The SATs papers consist of:</a:t>
            </a:r>
          </a:p>
          <a:p>
            <a:pPr lvl="1">
              <a:lnSpc>
                <a:spcPct val="100000"/>
              </a:lnSpc>
              <a:spcBef>
                <a:spcPts val="0"/>
              </a:spcBef>
            </a:pPr>
            <a:r>
              <a:rPr lang="en-GB" dirty="0">
                <a:solidFill>
                  <a:srgbClr val="283593"/>
                </a:solidFill>
                <a:latin typeface="+mn-lt"/>
              </a:rPr>
              <a:t>Spelling, punctuation and grammar (paper 1: Grammar/ Punctuation/ Spelling) – Monday 11</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Spelling, punctuation and grammar (paper 2: Spelling test) – Monday 11</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Reading – Tuesday 12</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Maths (paper 1: Arithmetic) – Wednesday 13</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2: Reasoning) – Wednesday 13</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3: Reasoning) – Thursday 14</a:t>
            </a:r>
            <a:r>
              <a:rPr lang="en-GB" baseline="30000" dirty="0">
                <a:solidFill>
                  <a:srgbClr val="283593"/>
                </a:solidFill>
                <a:latin typeface="+mn-lt"/>
              </a:rPr>
              <a:t>th</a:t>
            </a:r>
            <a:r>
              <a:rPr lang="en-GB" dirty="0">
                <a:solidFill>
                  <a:srgbClr val="283593"/>
                </a:solidFill>
                <a:latin typeface="+mn-lt"/>
              </a:rPr>
              <a:t> May</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Writing is assessed using evidence collected throughout Year 6. There is no Year 6 SATs writing test. </a:t>
            </a: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The key stage 2 tests will be taken on set dates unless your child is absent, in which case they may be able to take them up to 5 school days afterwards.</a:t>
            </a:r>
            <a:endParaRPr kumimoji="0" lang="en-GB" sz="1100" b="0" i="0" u="none" strike="noStrike" kern="0" cap="none" spc="0" normalizeH="0" baseline="0" dirty="0">
              <a:ln>
                <a:noFill/>
              </a:ln>
              <a:solidFill>
                <a:srgbClr val="000000"/>
              </a:solidFill>
              <a:effectLst/>
              <a:uLnTx/>
              <a:uFillTx/>
              <a:latin typeface="Arial"/>
              <a:sym typeface="Nunito"/>
            </a:endParaRP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fade">
                                      <p:cBhvr>
                                        <p:cTn id="4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p:txBody>
          <a:bodyPr/>
          <a:lstStyle/>
          <a:p>
            <a:r>
              <a:rPr lang="en-GB" dirty="0"/>
              <a:t>When and how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p:txBody>
          <a:bodyPr/>
          <a:lstStyle/>
          <a:p>
            <a:r>
              <a:rPr lang="en-GB" dirty="0"/>
              <a:t>The tests take place during normal school hours, under exam conditions. </a:t>
            </a:r>
          </a:p>
          <a:p>
            <a:r>
              <a:rPr lang="en-GB" dirty="0"/>
              <a:t>Children are not allowed to talk to each other from the moment the assessments are handed out until they are collected at the end of the test. </a:t>
            </a:r>
          </a:p>
          <a:p>
            <a:r>
              <a:rPr lang="en-GB" dirty="0"/>
              <a:t>After the tests are completed, the papers are sent away to be marked </a:t>
            </a:r>
            <a:r>
              <a:rPr lang="en-GB" dirty="0">
                <a:solidFill>
                  <a:srgbClr val="283593"/>
                </a:solidFill>
              </a:rPr>
              <a:t>externally</a:t>
            </a:r>
            <a:r>
              <a:rPr lang="en-GB" dirty="0"/>
              <a:t>. </a:t>
            </a:r>
          </a:p>
          <a:p>
            <a:r>
              <a:rPr lang="en-GB" dirty="0"/>
              <a:t>The results are then sent to the school in July. </a:t>
            </a:r>
          </a:p>
          <a:p>
            <a:r>
              <a:rPr lang="en-GB" dirty="0"/>
              <a:t>Each test lasts no longer than 60 minutes: </a:t>
            </a:r>
          </a:p>
          <a:p>
            <a:pPr lvl="1">
              <a:lnSpc>
                <a:spcPct val="100000"/>
              </a:lnSpc>
              <a:spcBef>
                <a:spcPts val="0"/>
              </a:spcBef>
            </a:pPr>
            <a:r>
              <a:rPr lang="en-GB" dirty="0">
                <a:solidFill>
                  <a:srgbClr val="283593"/>
                </a:solidFill>
                <a:latin typeface="+mn-lt"/>
              </a:rPr>
              <a:t>Spelling, punctuation and grammar (paper 1: Grammar/ Punctuation) – 45 minutes</a:t>
            </a:r>
          </a:p>
          <a:p>
            <a:pPr lvl="1">
              <a:lnSpc>
                <a:spcPct val="100000"/>
              </a:lnSpc>
              <a:spcBef>
                <a:spcPts val="0"/>
              </a:spcBef>
            </a:pPr>
            <a:r>
              <a:rPr lang="en-GB" dirty="0">
                <a:solidFill>
                  <a:srgbClr val="283593"/>
                </a:solidFill>
                <a:latin typeface="+mn-lt"/>
              </a:rPr>
              <a:t>Spelling, punctuation and grammar (paper 2: Spelling) – 15 minutes</a:t>
            </a:r>
          </a:p>
          <a:p>
            <a:pPr lvl="1">
              <a:lnSpc>
                <a:spcPct val="100000"/>
              </a:lnSpc>
              <a:spcBef>
                <a:spcPts val="0"/>
              </a:spcBef>
            </a:pPr>
            <a:r>
              <a:rPr lang="en-GB" dirty="0">
                <a:solidFill>
                  <a:srgbClr val="283593"/>
                </a:solidFill>
                <a:latin typeface="+mn-lt"/>
              </a:rPr>
              <a:t>Reading – 60 minutes </a:t>
            </a:r>
          </a:p>
          <a:p>
            <a:pPr lvl="1">
              <a:lnSpc>
                <a:spcPct val="100000"/>
              </a:lnSpc>
              <a:spcBef>
                <a:spcPts val="0"/>
              </a:spcBef>
            </a:pPr>
            <a:r>
              <a:rPr lang="en-GB" dirty="0">
                <a:solidFill>
                  <a:srgbClr val="283593"/>
                </a:solidFill>
                <a:latin typeface="+mn-lt"/>
              </a:rPr>
              <a:t>Maths (paper 1: Arithmetic) – 30 minutes</a:t>
            </a:r>
          </a:p>
          <a:p>
            <a:pPr lvl="1">
              <a:lnSpc>
                <a:spcPct val="100000"/>
              </a:lnSpc>
              <a:spcBef>
                <a:spcPts val="0"/>
              </a:spcBef>
            </a:pPr>
            <a:r>
              <a:rPr lang="en-GB" dirty="0">
                <a:solidFill>
                  <a:srgbClr val="283593"/>
                </a:solidFill>
                <a:latin typeface="+mn-lt"/>
              </a:rPr>
              <a:t>Maths (paper 2: Reasoning) – 40 minutes</a:t>
            </a:r>
          </a:p>
          <a:p>
            <a:pPr lvl="1">
              <a:lnSpc>
                <a:spcPct val="100000"/>
              </a:lnSpc>
              <a:spcBef>
                <a:spcPts val="0"/>
              </a:spcBef>
            </a:pPr>
            <a:r>
              <a:rPr lang="en-GB" dirty="0">
                <a:solidFill>
                  <a:srgbClr val="283593"/>
                </a:solidFill>
                <a:latin typeface="+mn-lt"/>
              </a:rPr>
              <a:t>Maths (paper 3: Reasoning) – 40 minutes</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25686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p:txBody>
          <a:bodyPr/>
          <a:lstStyle/>
          <a:p>
            <a:r>
              <a:rPr lang="en-GB" dirty="0"/>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p:txBody>
          <a:bodyPr/>
          <a:lstStyle/>
          <a:p>
            <a:pPr marL="114300" indent="0">
              <a:buNone/>
            </a:pPr>
            <a:r>
              <a:rPr lang="en-GB" dirty="0"/>
              <a:t>Tests are marked externally. Once marked, the tests will be given the following scores:</a:t>
            </a:r>
          </a:p>
          <a:p>
            <a:r>
              <a:rPr lang="en-GB" dirty="0"/>
              <a:t>A raw score (total number of marks achieved for each paper);</a:t>
            </a:r>
          </a:p>
          <a:p>
            <a:r>
              <a:rPr lang="en-GB" dirty="0"/>
              <a:t>A scaled score (see below);</a:t>
            </a:r>
          </a:p>
          <a:p>
            <a:r>
              <a:rPr lang="en-GB" dirty="0"/>
              <a:t>A judgement on if the National Standard has been met. </a:t>
            </a:r>
          </a:p>
          <a:p>
            <a:endParaRPr lang="en-GB" dirty="0"/>
          </a:p>
          <a:p>
            <a:pPr marL="114300" indent="0">
              <a:buNone/>
            </a:pPr>
            <a:r>
              <a:rPr lang="en-GB"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dirty="0"/>
          </a:p>
          <a:p>
            <a:pPr marL="114300" indent="0">
              <a:buNone/>
            </a:pPr>
            <a:r>
              <a:rPr lang="en-GB" dirty="0"/>
              <a:t>Scaled scores range from 80 to 120. </a:t>
            </a:r>
          </a:p>
          <a:p>
            <a:pPr marL="114300" indent="0">
              <a:buNone/>
            </a:pPr>
            <a:r>
              <a:rPr lang="en-GB" dirty="0">
                <a:solidFill>
                  <a:srgbClr val="283593"/>
                </a:solidFill>
              </a:rPr>
              <a:t>A scaled score of 100 or more shows the pupil is meeting the National Standard. </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fade">
                                      <p:cBhvr>
                                        <p:cTn id="10" dur="500"/>
                                        <p:tgtEl>
                                          <p:spTgt spid="3">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fade">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p:txBody>
          <a:bodyPr/>
          <a:lstStyle/>
          <a:p>
            <a:r>
              <a:rPr lang="en-GB" dirty="0"/>
              <a:t>Spelling, Punctuation and Grammar: Monday 11</a:t>
            </a:r>
            <a:r>
              <a:rPr lang="en-GB" baseline="30000" dirty="0"/>
              <a:t>th</a:t>
            </a:r>
            <a:r>
              <a:rPr lang="en-GB" dirty="0"/>
              <a:t> May</a:t>
            </a:r>
          </a:p>
        </p:txBody>
      </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p:txBody>
          <a:bodyPr/>
          <a:lstStyle/>
          <a:p>
            <a:pPr marL="114300" indent="0">
              <a:buNone/>
            </a:pPr>
            <a:r>
              <a:rPr lang="en-GB" dirty="0"/>
              <a:t>Spelling, Punctuation and Grammar consists of two papers.</a:t>
            </a:r>
          </a:p>
          <a:p>
            <a:pPr marL="114300" indent="0">
              <a:buNone/>
            </a:pPr>
            <a:endParaRPr lang="en-GB" dirty="0"/>
          </a:p>
          <a:p>
            <a:r>
              <a:rPr lang="en-GB" dirty="0"/>
              <a:t>Paper 1 focuses on all three elements (spelling, punctuation and grammar). The paper lasts for </a:t>
            </a:r>
            <a:r>
              <a:rPr lang="en-GB" dirty="0">
                <a:solidFill>
                  <a:srgbClr val="283593"/>
                </a:solidFill>
              </a:rPr>
              <a:t>45 minutes</a:t>
            </a:r>
            <a:r>
              <a:rPr lang="en-GB" dirty="0"/>
              <a:t>. </a:t>
            </a:r>
          </a:p>
          <a:p>
            <a:endParaRPr lang="en-GB" dirty="0"/>
          </a:p>
          <a:p>
            <a:r>
              <a:rPr lang="en-GB" dirty="0"/>
              <a:t>Paper 2 consists of a spelling test only. It should take approximately </a:t>
            </a:r>
            <a:r>
              <a:rPr lang="en-GB" dirty="0">
                <a:solidFill>
                  <a:srgbClr val="283593"/>
                </a:solidFill>
              </a:rPr>
              <a:t>15 minutes</a:t>
            </a:r>
            <a:r>
              <a:rPr lang="en-GB" dirty="0"/>
              <a:t>, although this is not a set amount of time (pupils should be given as much time as they need to complete the test).</a:t>
            </a:r>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410521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Spelling, Punctuation and Grammar: Paper 1</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p:txBody>
          <a:bodyPr/>
          <a:lstStyle/>
          <a:p>
            <a:pPr marL="114300" indent="0">
              <a:buNone/>
            </a:pPr>
            <a:r>
              <a:rPr lang="en-GB" dirty="0"/>
              <a:t>The children will have been working hard with their class teacher on developing and securing their knowledge of the technical vocabulary needed in this test.</a:t>
            </a:r>
          </a:p>
          <a:p>
            <a:pPr marL="114300" indent="0">
              <a:buNone/>
            </a:pPr>
            <a:endParaRPr lang="en-GB" dirty="0"/>
          </a:p>
          <a:p>
            <a:pPr marL="114300" indent="0">
              <a:buNone/>
            </a:pPr>
            <a:r>
              <a:rPr lang="en-GB" dirty="0"/>
              <a:t>This test focuses on:</a:t>
            </a:r>
          </a:p>
          <a:p>
            <a:r>
              <a:rPr lang="en-GB" dirty="0">
                <a:solidFill>
                  <a:srgbClr val="283593"/>
                </a:solidFill>
                <a:latin typeface="+mn-lt"/>
              </a:rPr>
              <a:t>Grammatical terms/ word classes;</a:t>
            </a:r>
          </a:p>
          <a:p>
            <a:r>
              <a:rPr lang="en-GB" dirty="0">
                <a:solidFill>
                  <a:srgbClr val="283593"/>
                </a:solidFill>
              </a:rPr>
              <a:t>Functions of sentences;</a:t>
            </a:r>
          </a:p>
          <a:p>
            <a:r>
              <a:rPr lang="en-GB" dirty="0">
                <a:solidFill>
                  <a:srgbClr val="283593"/>
                </a:solidFill>
                <a:latin typeface="+mn-lt"/>
              </a:rPr>
              <a:t>Combining words, phrases and clauses;</a:t>
            </a:r>
          </a:p>
          <a:p>
            <a:r>
              <a:rPr lang="en-GB" dirty="0">
                <a:solidFill>
                  <a:srgbClr val="283593"/>
                </a:solidFill>
              </a:rPr>
              <a:t>Verb forms, tenses and consistency;</a:t>
            </a:r>
          </a:p>
          <a:p>
            <a:r>
              <a:rPr lang="en-GB" dirty="0">
                <a:solidFill>
                  <a:srgbClr val="283593"/>
                </a:solidFill>
              </a:rPr>
              <a:t>Punctuation;</a:t>
            </a:r>
          </a:p>
          <a:p>
            <a:r>
              <a:rPr lang="en-GB" dirty="0">
                <a:solidFill>
                  <a:srgbClr val="283593"/>
                </a:solidFill>
                <a:latin typeface="+mn-lt"/>
              </a:rPr>
              <a:t>Vocabulary;</a:t>
            </a:r>
            <a:endParaRPr lang="en-GB" dirty="0">
              <a:solidFill>
                <a:srgbClr val="283593"/>
              </a:solidFill>
            </a:endParaRPr>
          </a:p>
          <a:p>
            <a:r>
              <a:rPr lang="en-GB" dirty="0">
                <a:solidFill>
                  <a:srgbClr val="283593"/>
                </a:solidFill>
                <a:latin typeface="+mn-lt"/>
              </a:rPr>
              <a:t>Standard English and formality.</a:t>
            </a:r>
          </a:p>
          <a:p>
            <a:pPr marL="114300" indent="0">
              <a:buNone/>
            </a:pPr>
            <a:endParaRPr lang="en-GB" dirty="0"/>
          </a:p>
          <a:p>
            <a:pPr marL="114300" indent="0">
              <a:buNone/>
            </a:pPr>
            <a:r>
              <a:rPr lang="en-GB" dirty="0"/>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val="76608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Spelling, Punctuation and Grammar: Paper 1</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7</a:t>
            </a:fld>
            <a:endParaRPr lang="en"/>
          </a:p>
        </p:txBody>
      </p:sp>
      <p:pic>
        <p:nvPicPr>
          <p:cNvPr id="12" name="Picture 11">
            <a:extLst>
              <a:ext uri="{FF2B5EF4-FFF2-40B4-BE49-F238E27FC236}">
                <a16:creationId xmlns:a16="http://schemas.microsoft.com/office/drawing/2014/main" id="{6228AFDF-FEC2-4F3C-9A53-B19C398A9DAB}"/>
              </a:ext>
            </a:extLst>
          </p:cNvPr>
          <p:cNvPicPr>
            <a:picLocks noChangeAspect="1"/>
          </p:cNvPicPr>
          <p:nvPr/>
        </p:nvPicPr>
        <p:blipFill>
          <a:blip r:embed="rId3"/>
          <a:stretch>
            <a:fillRect/>
          </a:stretch>
        </p:blipFill>
        <p:spPr>
          <a:xfrm>
            <a:off x="2985411" y="3115972"/>
            <a:ext cx="4033105" cy="1744045"/>
          </a:xfrm>
          <a:prstGeom prst="rect">
            <a:avLst/>
          </a:prstGeom>
          <a:effectLst>
            <a:outerShdw blurRad="50800" dist="38100" dir="2700000" algn="tl" rotWithShape="0">
              <a:prstClr val="black">
                <a:alpha val="40000"/>
              </a:prstClr>
            </a:outerShdw>
          </a:effectLst>
        </p:spPr>
      </p:pic>
      <p:pic>
        <p:nvPicPr>
          <p:cNvPr id="14" name="Picture 13">
            <a:extLst>
              <a:ext uri="{FF2B5EF4-FFF2-40B4-BE49-F238E27FC236}">
                <a16:creationId xmlns:a16="http://schemas.microsoft.com/office/drawing/2014/main" id="{25A84810-1F1C-45AD-84B6-5FC481AF813A}"/>
              </a:ext>
            </a:extLst>
          </p:cNvPr>
          <p:cNvPicPr>
            <a:picLocks noChangeAspect="1"/>
          </p:cNvPicPr>
          <p:nvPr/>
        </p:nvPicPr>
        <p:blipFill>
          <a:blip r:embed="rId4"/>
          <a:stretch>
            <a:fillRect/>
          </a:stretch>
        </p:blipFill>
        <p:spPr>
          <a:xfrm>
            <a:off x="445045" y="1271355"/>
            <a:ext cx="4033105" cy="1734975"/>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E4D3AD2B-353C-4981-A461-1920AAA9479D}"/>
              </a:ext>
            </a:extLst>
          </p:cNvPr>
          <p:cNvPicPr>
            <a:picLocks noChangeAspect="1"/>
          </p:cNvPicPr>
          <p:nvPr/>
        </p:nvPicPr>
        <p:blipFill>
          <a:blip r:embed="rId5"/>
          <a:stretch>
            <a:fillRect/>
          </a:stretch>
        </p:blipFill>
        <p:spPr>
          <a:xfrm>
            <a:off x="4654068" y="1788358"/>
            <a:ext cx="4367090" cy="700967"/>
          </a:xfrm>
          <a:prstGeom prst="rect">
            <a:avLst/>
          </a:prstGeom>
          <a:effectLst>
            <a:outerShdw blurRad="50800" dist="38100" dir="2700000" algn="tl" rotWithShape="0">
              <a:prstClr val="black">
                <a:alpha val="40000"/>
              </a:prstClr>
            </a:outerShdw>
          </a:effectLst>
        </p:spPr>
      </p:pic>
      <p:grpSp>
        <p:nvGrpSpPr>
          <p:cNvPr id="5" name="Group 4">
            <a:extLst>
              <a:ext uri="{FF2B5EF4-FFF2-40B4-BE49-F238E27FC236}">
                <a16:creationId xmlns:a16="http://schemas.microsoft.com/office/drawing/2014/main" id="{32506F66-DA2B-4F27-8604-E2CE54DA20FA}"/>
              </a:ext>
            </a:extLst>
          </p:cNvPr>
          <p:cNvGrpSpPr/>
          <p:nvPr/>
        </p:nvGrpSpPr>
        <p:grpSpPr>
          <a:xfrm>
            <a:off x="3001041" y="1994499"/>
            <a:ext cx="4414946" cy="2749439"/>
            <a:chOff x="3001041" y="1994499"/>
            <a:chExt cx="4414946" cy="2749439"/>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3001041" y="2266422"/>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a:t>
              </a:r>
              <a:endParaRPr lang="en-GB" sz="1200" u="sng" dirty="0"/>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6134198" y="1994499"/>
              <a:ext cx="1281789"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that, which</a:t>
              </a:r>
              <a:endParaRPr lang="en-GB" sz="1200" u="sng" dirty="0"/>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3274644" y="4122543"/>
              <a:ext cx="3360615" cy="62139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Font typeface="Nunito"/>
                <a:buNone/>
              </a:pPr>
              <a:r>
                <a:rPr lang="en-GB" sz="1200" dirty="0">
                  <a:sym typeface="Wingdings" panose="05000000000000000000" pitchFamily="2" charset="2"/>
                </a:rPr>
                <a:t>e.g. The first sentence is about two people and the second sentence is about three people.</a:t>
              </a:r>
              <a:endParaRPr lang="en-GB" sz="1200" u="sng" dirty="0"/>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p>
            <a:r>
              <a:rPr lang="en-GB" dirty="0"/>
              <a:t>Spelling, Punctuation and Grammar: Paper 2</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311700" y="739303"/>
            <a:ext cx="8520600" cy="1019160"/>
          </a:xfrm>
        </p:spPr>
        <p:txBody>
          <a:bodyPr/>
          <a:lstStyle/>
          <a:p>
            <a:pPr marL="114300" indent="0">
              <a:buNone/>
            </a:pPr>
            <a:r>
              <a:rPr lang="en-GB" dirty="0"/>
              <a:t>Paper 2 is a shorter paper that focuses solely on spellings.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pPr/>
              <a:t>8</a:t>
            </a:fld>
            <a:endParaRPr lang="en"/>
          </a:p>
        </p:txBody>
      </p:sp>
      <p:pic>
        <p:nvPicPr>
          <p:cNvPr id="6" name="Picture 5">
            <a:extLst>
              <a:ext uri="{FF2B5EF4-FFF2-40B4-BE49-F238E27FC236}">
                <a16:creationId xmlns:a16="http://schemas.microsoft.com/office/drawing/2014/main" id="{D168B65D-7DE5-4926-8659-BA7674B819A6}"/>
              </a:ext>
            </a:extLst>
          </p:cNvPr>
          <p:cNvPicPr>
            <a:picLocks noChangeAspect="1"/>
          </p:cNvPicPr>
          <p:nvPr/>
        </p:nvPicPr>
        <p:blipFill>
          <a:blip r:embed="rId3"/>
          <a:stretch>
            <a:fillRect/>
          </a:stretch>
        </p:blipFill>
        <p:spPr>
          <a:xfrm>
            <a:off x="2188178" y="1758463"/>
            <a:ext cx="4579943" cy="209309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Tuesday 12</a:t>
            </a:r>
            <a:r>
              <a:rPr lang="en-GB" baseline="30000" dirty="0"/>
              <a:t>th</a:t>
            </a:r>
            <a:r>
              <a:rPr lang="en-GB" dirty="0"/>
              <a:t> May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There is one reading test that lasts for </a:t>
            </a:r>
            <a:r>
              <a:rPr lang="en-GB" dirty="0">
                <a:solidFill>
                  <a:srgbClr val="283593"/>
                </a:solidFill>
              </a:rPr>
              <a:t>60 minutes</a:t>
            </a:r>
            <a:r>
              <a:rPr lang="en-GB" dirty="0"/>
              <a:t>. </a:t>
            </a:r>
          </a:p>
          <a:p>
            <a:pPr marL="114300" indent="0">
              <a:buNone/>
            </a:pPr>
            <a:r>
              <a:rPr lang="en-GB" dirty="0"/>
              <a:t>The test is designed to measure if the children’s comprehension of age-appropriate reading material meets the national standard. There are three different set texts for children to read. These could be any combination of </a:t>
            </a:r>
            <a:r>
              <a:rPr lang="en-GB" dirty="0">
                <a:solidFill>
                  <a:srgbClr val="283593"/>
                </a:solidFill>
              </a:rPr>
              <a:t>non-fiction, fiction and/ or poetry</a:t>
            </a:r>
            <a:r>
              <a:rPr lang="en-GB" dirty="0"/>
              <a:t>. </a:t>
            </a:r>
          </a:p>
          <a:p>
            <a:pPr marL="114300" indent="0">
              <a:buNone/>
            </a:pPr>
            <a:endParaRPr lang="en-GB" sz="1000" dirty="0"/>
          </a:p>
          <a:p>
            <a:pPr marL="114300" indent="0">
              <a:buNone/>
            </a:pPr>
            <a:r>
              <a:rPr lang="en-GB" dirty="0"/>
              <a:t>The test covers the following areas (known as Content Domains): </a:t>
            </a:r>
          </a:p>
          <a:p>
            <a:r>
              <a:rPr lang="en-GB" sz="1400" dirty="0">
                <a:solidFill>
                  <a:srgbClr val="283593"/>
                </a:solidFill>
              </a:rPr>
              <a:t>Give/ explain the meaning of words in context;</a:t>
            </a:r>
          </a:p>
          <a:p>
            <a:r>
              <a:rPr lang="en-GB" sz="1400" dirty="0">
                <a:solidFill>
                  <a:srgbClr val="283593"/>
                </a:solidFill>
              </a:rPr>
              <a:t>Retrieve and record information/ identify key details from fiction and non-fiction;</a:t>
            </a:r>
          </a:p>
          <a:p>
            <a:r>
              <a:rPr lang="en-GB" sz="1400" dirty="0">
                <a:solidFill>
                  <a:srgbClr val="283593"/>
                </a:solidFill>
              </a:rPr>
              <a:t>Summarise main ideas from more than one paragraph;</a:t>
            </a:r>
          </a:p>
          <a:p>
            <a:r>
              <a:rPr lang="en-GB" sz="1400" dirty="0">
                <a:solidFill>
                  <a:srgbClr val="283593"/>
                </a:solidFill>
              </a:rPr>
              <a:t>Make inferences from the text/ explain and justify inferences with evidence from the text;</a:t>
            </a:r>
          </a:p>
          <a:p>
            <a:r>
              <a:rPr lang="en-GB" sz="1400" dirty="0">
                <a:solidFill>
                  <a:srgbClr val="283593"/>
                </a:solidFill>
              </a:rPr>
              <a:t>Predict what might happen from details stated and implied;</a:t>
            </a:r>
          </a:p>
          <a:p>
            <a:r>
              <a:rPr lang="en-GB" sz="1400" dirty="0">
                <a:solidFill>
                  <a:srgbClr val="283593"/>
                </a:solidFill>
              </a:rPr>
              <a:t>Identify/ explain how information/ narrative content is related and contributes to meaning as a whole; </a:t>
            </a:r>
          </a:p>
          <a:p>
            <a:r>
              <a:rPr lang="en-GB" sz="1400" dirty="0">
                <a:solidFill>
                  <a:srgbClr val="283593"/>
                </a:solidFill>
              </a:rPr>
              <a:t>Identify/ explain how meaning is enhanced through choice of words and phrases;</a:t>
            </a:r>
          </a:p>
          <a:p>
            <a:r>
              <a:rPr lang="en-GB" sz="1400" dirty="0">
                <a:solidFill>
                  <a:srgbClr val="283593"/>
                </a:solidFill>
              </a:rPr>
              <a:t>Make comparisons within the text. </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9</a:t>
            </a:fld>
            <a:endParaRPr lang="en"/>
          </a:p>
        </p:txBody>
      </p:sp>
    </p:spTree>
    <p:extLst>
      <p:ext uri="{BB962C8B-B14F-4D97-AF65-F5344CB8AC3E}">
        <p14:creationId xmlns:p14="http://schemas.microsoft.com/office/powerpoint/2010/main" val="116731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fade">
                                      <p:cBhvr>
                                        <p:cTn id="13" dur="500"/>
                                        <p:tgtEl>
                                          <p:spTgt spid="3">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500"/>
                                        <p:tgtEl>
                                          <p:spTgt spid="3">
                                            <p:txEl>
                                              <p:pRg st="7" end="7"/>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 reading SATs paper requires a range of answer styles.</a:t>
            </a:r>
          </a:p>
          <a:p>
            <a:pPr marL="114300" indent="0">
              <a:buNone/>
            </a:pPr>
            <a:endParaRPr lang="en-GB" dirty="0"/>
          </a:p>
          <a:p>
            <a:pPr marL="114300"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10</a:t>
            </a:fld>
            <a:endParaRPr lang="en"/>
          </a:p>
        </p:txBody>
      </p:sp>
      <p:pic>
        <p:nvPicPr>
          <p:cNvPr id="6" name="Picture 5">
            <a:extLst>
              <a:ext uri="{FF2B5EF4-FFF2-40B4-BE49-F238E27FC236}">
                <a16:creationId xmlns:a16="http://schemas.microsoft.com/office/drawing/2014/main" id="{F676C546-D209-41CB-AEF5-77B5AF70B2AB}"/>
              </a:ext>
            </a:extLst>
          </p:cNvPr>
          <p:cNvPicPr>
            <a:picLocks noChangeAspect="1"/>
          </p:cNvPicPr>
          <p:nvPr/>
        </p:nvPicPr>
        <p:blipFill>
          <a:blip r:embed="rId3"/>
          <a:stretch>
            <a:fillRect/>
          </a:stretch>
        </p:blipFill>
        <p:spPr>
          <a:xfrm>
            <a:off x="456660" y="1712002"/>
            <a:ext cx="4642594" cy="1306756"/>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5038BECB-9DE6-442C-B750-A465EFF4528F}"/>
              </a:ext>
            </a:extLst>
          </p:cNvPr>
          <p:cNvPicPr>
            <a:picLocks noChangeAspect="1"/>
          </p:cNvPicPr>
          <p:nvPr/>
        </p:nvPicPr>
        <p:blipFill>
          <a:blip r:embed="rId4"/>
          <a:stretch>
            <a:fillRect/>
          </a:stretch>
        </p:blipFill>
        <p:spPr>
          <a:xfrm>
            <a:off x="5244215" y="1131277"/>
            <a:ext cx="3705225" cy="1333500"/>
          </a:xfrm>
          <a:prstGeom prst="rect">
            <a:avLst/>
          </a:prstGeom>
          <a:effectLst>
            <a:outerShdw blurRad="50800" dist="38100" dir="2700000" algn="tl" rotWithShape="0">
              <a:prstClr val="black">
                <a:alpha val="40000"/>
              </a:prstClr>
            </a:outerShdw>
          </a:effectLst>
        </p:spPr>
      </p:pic>
      <p:pic>
        <p:nvPicPr>
          <p:cNvPr id="14" name="Picture 13">
            <a:extLst>
              <a:ext uri="{FF2B5EF4-FFF2-40B4-BE49-F238E27FC236}">
                <a16:creationId xmlns:a16="http://schemas.microsoft.com/office/drawing/2014/main" id="{F2DBDE4B-85E0-41C4-88FD-D7FD84868A9B}"/>
              </a:ext>
            </a:extLst>
          </p:cNvPr>
          <p:cNvPicPr>
            <a:picLocks noChangeAspect="1"/>
          </p:cNvPicPr>
          <p:nvPr/>
        </p:nvPicPr>
        <p:blipFill>
          <a:blip r:embed="rId5"/>
          <a:stretch>
            <a:fillRect/>
          </a:stretch>
        </p:blipFill>
        <p:spPr>
          <a:xfrm>
            <a:off x="2450915" y="3572739"/>
            <a:ext cx="4242167" cy="128727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98729"/>
          </a:xfrm>
        </p:spPr>
        <p:txBody>
          <a:bodyPr/>
          <a:lstStyle/>
          <a:p>
            <a:pPr marL="114300" indent="0">
              <a:buNone/>
            </a:pPr>
            <a:r>
              <a:rPr lang="en-GB" dirty="0"/>
              <a:t>Example questions:</a:t>
            </a:r>
          </a:p>
          <a:p>
            <a:pPr marL="114300" indent="0">
              <a:buNone/>
            </a:pPr>
            <a:r>
              <a:rPr lang="en-GB" dirty="0"/>
              <a:t>Based on text 3: Music Box</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11" name="Picture 10">
            <a:extLst>
              <a:ext uri="{FF2B5EF4-FFF2-40B4-BE49-F238E27FC236}">
                <a16:creationId xmlns:a16="http://schemas.microsoft.com/office/drawing/2014/main" id="{6C73481A-B4AB-4202-BB10-6175F11BC708}"/>
              </a:ext>
            </a:extLst>
          </p:cNvPr>
          <p:cNvPicPr>
            <a:picLocks noChangeAspect="1"/>
          </p:cNvPicPr>
          <p:nvPr/>
        </p:nvPicPr>
        <p:blipFill>
          <a:blip r:embed="rId3"/>
          <a:stretch>
            <a:fillRect/>
          </a:stretch>
        </p:blipFill>
        <p:spPr>
          <a:xfrm>
            <a:off x="4826412" y="1199340"/>
            <a:ext cx="4005888" cy="3416300"/>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32C3E224-F527-4E09-9EEC-7AA1AF0EC2E3}"/>
              </a:ext>
            </a:extLst>
          </p:cNvPr>
          <p:cNvPicPr>
            <a:picLocks noChangeAspect="1"/>
          </p:cNvPicPr>
          <p:nvPr/>
        </p:nvPicPr>
        <p:blipFill>
          <a:blip r:embed="rId4"/>
          <a:stretch>
            <a:fillRect/>
          </a:stretch>
        </p:blipFill>
        <p:spPr>
          <a:xfrm>
            <a:off x="444627" y="1368084"/>
            <a:ext cx="4005888" cy="307881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31681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Wednesday 13</a:t>
            </a:r>
            <a:r>
              <a:rPr lang="en-GB" baseline="30000" dirty="0"/>
              <a:t>th</a:t>
            </a:r>
            <a:r>
              <a:rPr lang="en-GB" dirty="0"/>
              <a:t> May and Thursday 14</a:t>
            </a:r>
            <a:r>
              <a:rPr lang="en-GB" baseline="30000" dirty="0"/>
              <a:t>th</a:t>
            </a:r>
            <a:r>
              <a:rPr lang="en-GB" dirty="0"/>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2"/>
            <a:ext cx="8520600" cy="3324697"/>
          </a:xfrm>
        </p:spPr>
        <p:txBody>
          <a:bodyPr/>
          <a:lstStyle/>
          <a:p>
            <a:pPr marL="114300" indent="0">
              <a:buNone/>
            </a:pPr>
            <a:r>
              <a:rPr lang="en-GB" dirty="0"/>
              <a:t>The maths assessments consist of three tests.</a:t>
            </a:r>
          </a:p>
          <a:p>
            <a:pPr marL="114300" indent="0">
              <a:buNone/>
            </a:pPr>
            <a:endParaRPr lang="en-GB" dirty="0"/>
          </a:p>
          <a:p>
            <a:r>
              <a:rPr lang="en-GB" dirty="0"/>
              <a:t>Paper 1: Arithmetic (30 minutes) – Wednesday 13</a:t>
            </a:r>
            <a:r>
              <a:rPr lang="en-GB" baseline="30000" dirty="0"/>
              <a:t>th</a:t>
            </a:r>
            <a:r>
              <a:rPr lang="en-GB" dirty="0"/>
              <a:t> May</a:t>
            </a:r>
          </a:p>
          <a:p>
            <a:endParaRPr lang="en-GB" dirty="0"/>
          </a:p>
          <a:p>
            <a:r>
              <a:rPr lang="en-GB" dirty="0"/>
              <a:t>Paper 2: Reasoning (40 minutes) – Wednesday 13</a:t>
            </a:r>
            <a:r>
              <a:rPr lang="en-GB" baseline="30000" dirty="0"/>
              <a:t>th</a:t>
            </a:r>
            <a:r>
              <a:rPr lang="en-GB" dirty="0"/>
              <a:t> May</a:t>
            </a:r>
          </a:p>
          <a:p>
            <a:endParaRPr lang="en-GB" dirty="0"/>
          </a:p>
          <a:p>
            <a:r>
              <a:rPr lang="en-GB" dirty="0"/>
              <a:t>Paper 3: Reasoning (40 minutes) – Thursday 14</a:t>
            </a:r>
            <a:r>
              <a:rPr lang="en-GB" baseline="30000" dirty="0"/>
              <a:t>th</a:t>
            </a:r>
            <a:r>
              <a:rPr lang="en-GB" dirty="0"/>
              <a:t> May</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12</a:t>
            </a:fld>
            <a:endParaRPr lang="en"/>
          </a:p>
        </p:txBody>
      </p:sp>
    </p:spTree>
    <p:extLst>
      <p:ext uri="{BB962C8B-B14F-4D97-AF65-F5344CB8AC3E}">
        <p14:creationId xmlns:p14="http://schemas.microsoft.com/office/powerpoint/2010/main" val="29758524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3"/>
            <a:ext cx="8520600" cy="2105498"/>
          </a:xfrm>
        </p:spPr>
        <p:txBody>
          <a:bodyPr/>
          <a:lstStyle/>
          <a:p>
            <a:pPr marL="114300" indent="0">
              <a:buNone/>
            </a:pPr>
            <a:r>
              <a:rPr lang="en-GB" dirty="0"/>
              <a:t>The maths arithmetic paper has a total of </a:t>
            </a:r>
            <a:r>
              <a:rPr lang="en-GB" dirty="0">
                <a:solidFill>
                  <a:srgbClr val="283593"/>
                </a:solidFill>
              </a:rPr>
              <a:t>40 marks</a:t>
            </a:r>
            <a:r>
              <a:rPr lang="en-GB" dirty="0"/>
              <a:t>. </a:t>
            </a:r>
          </a:p>
          <a:p>
            <a:pPr marL="114300" indent="0">
              <a:buNone/>
            </a:pPr>
            <a:endParaRPr lang="en-GB" dirty="0"/>
          </a:p>
          <a:p>
            <a:pPr marL="114300" indent="0">
              <a:buNone/>
            </a:pPr>
            <a:r>
              <a:rPr lang="en-GB" dirty="0"/>
              <a:t>The test covers the four operations (addition, subtraction, multiplication, division, including order of operations requiring BODMAS), percentages of amounts and calculating with decimals and fractions. </a:t>
            </a:r>
          </a:p>
          <a:p>
            <a:pPr marL="114300" indent="0">
              <a:buNone/>
            </a:pPr>
            <a:endParaRPr lang="en-GB" dirty="0"/>
          </a:p>
          <a:p>
            <a:pPr marL="114300" indent="0">
              <a:buNone/>
            </a:pPr>
            <a:r>
              <a:rPr lang="en-GB" dirty="0"/>
              <a:t>Example question: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13</a:t>
            </a:fld>
            <a:endParaRPr lang="en"/>
          </a:p>
        </p:txBody>
      </p:sp>
      <p:pic>
        <p:nvPicPr>
          <p:cNvPr id="6" name="Picture 5">
            <a:extLst>
              <a:ext uri="{FF2B5EF4-FFF2-40B4-BE49-F238E27FC236}">
                <a16:creationId xmlns:a16="http://schemas.microsoft.com/office/drawing/2014/main" id="{BC94F2D9-973C-494A-90AA-48A51B6A6BD4}"/>
              </a:ext>
            </a:extLst>
          </p:cNvPr>
          <p:cNvPicPr>
            <a:picLocks noChangeAspect="1"/>
          </p:cNvPicPr>
          <p:nvPr/>
        </p:nvPicPr>
        <p:blipFill>
          <a:blip r:embed="rId3"/>
          <a:stretch>
            <a:fillRect/>
          </a:stretch>
        </p:blipFill>
        <p:spPr>
          <a:xfrm>
            <a:off x="496460" y="2844800"/>
            <a:ext cx="3942678" cy="1833149"/>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48913D6F-D566-48E5-8451-0D1877B89276}"/>
              </a:ext>
            </a:extLst>
          </p:cNvPr>
          <p:cNvPicPr>
            <a:picLocks noChangeAspect="1"/>
          </p:cNvPicPr>
          <p:nvPr/>
        </p:nvPicPr>
        <p:blipFill>
          <a:blip r:embed="rId4"/>
          <a:stretch>
            <a:fillRect/>
          </a:stretch>
        </p:blipFill>
        <p:spPr>
          <a:xfrm>
            <a:off x="4572000" y="2291264"/>
            <a:ext cx="4337802" cy="238668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63988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921C5942-8DCB-463D-8BB0-FB44BFEC63A0}"/>
              </a:ext>
            </a:extLst>
          </p:cNvPr>
          <p:cNvPicPr>
            <a:picLocks noChangeAspect="1"/>
          </p:cNvPicPr>
          <p:nvPr/>
        </p:nvPicPr>
        <p:blipFill>
          <a:blip r:embed="rId3"/>
          <a:stretch>
            <a:fillRect/>
          </a:stretch>
        </p:blipFill>
        <p:spPr>
          <a:xfrm>
            <a:off x="4726202" y="1174079"/>
            <a:ext cx="3746258" cy="1599405"/>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14</a:t>
            </a:fld>
            <a:endParaRPr lang="en"/>
          </a:p>
        </p:txBody>
      </p:sp>
      <p:pic>
        <p:nvPicPr>
          <p:cNvPr id="6" name="Picture 5">
            <a:extLst>
              <a:ext uri="{FF2B5EF4-FFF2-40B4-BE49-F238E27FC236}">
                <a16:creationId xmlns:a16="http://schemas.microsoft.com/office/drawing/2014/main" id="{414DBA76-3870-44C0-BD44-069C7D1E58E4}"/>
              </a:ext>
            </a:extLst>
          </p:cNvPr>
          <p:cNvPicPr>
            <a:picLocks noChangeAspect="1"/>
          </p:cNvPicPr>
          <p:nvPr/>
        </p:nvPicPr>
        <p:blipFill>
          <a:blip r:embed="rId4"/>
          <a:stretch>
            <a:fillRect/>
          </a:stretch>
        </p:blipFill>
        <p:spPr>
          <a:xfrm>
            <a:off x="523993" y="1174079"/>
            <a:ext cx="3746256" cy="1602475"/>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67D3232B-0ACE-4C56-9E33-0263E37ABAF8}"/>
              </a:ext>
            </a:extLst>
          </p:cNvPr>
          <p:cNvPicPr>
            <a:picLocks noChangeAspect="1"/>
          </p:cNvPicPr>
          <p:nvPr/>
        </p:nvPicPr>
        <p:blipFill>
          <a:blip r:embed="rId5"/>
          <a:stretch>
            <a:fillRect/>
          </a:stretch>
        </p:blipFill>
        <p:spPr>
          <a:xfrm>
            <a:off x="523993" y="3029584"/>
            <a:ext cx="3746256" cy="1599404"/>
          </a:xfrm>
          <a:prstGeom prst="rect">
            <a:avLst/>
          </a:prstGeom>
          <a:effectLst>
            <a:outerShdw blurRad="50800" dist="38100" dir="2700000" algn="tl" rotWithShape="0">
              <a:prstClr val="black">
                <a:alpha val="40000"/>
              </a:prstClr>
            </a:outerShdw>
          </a:effectLst>
        </p:spPr>
      </p:pic>
      <p:pic>
        <p:nvPicPr>
          <p:cNvPr id="16" name="Picture 15">
            <a:extLst>
              <a:ext uri="{FF2B5EF4-FFF2-40B4-BE49-F238E27FC236}">
                <a16:creationId xmlns:a16="http://schemas.microsoft.com/office/drawing/2014/main" id="{8D638EAE-3BC6-46F0-8597-B631DD4D9848}"/>
              </a:ext>
            </a:extLst>
          </p:cNvPr>
          <p:cNvPicPr>
            <a:picLocks noChangeAspect="1"/>
          </p:cNvPicPr>
          <p:nvPr/>
        </p:nvPicPr>
        <p:blipFill>
          <a:blip r:embed="rId6"/>
          <a:stretch>
            <a:fillRect/>
          </a:stretch>
        </p:blipFill>
        <p:spPr>
          <a:xfrm>
            <a:off x="4726202" y="3029584"/>
            <a:ext cx="3746256" cy="1599404"/>
          </a:xfrm>
          <a:prstGeom prst="rect">
            <a:avLst/>
          </a:prstGeom>
          <a:effectLst>
            <a:outerShdw blurRad="50800" dist="38100" dir="2700000" algn="tl" rotWithShape="0">
              <a:prstClr val="black">
                <a:alpha val="40000"/>
              </a:prstClr>
            </a:outerShdw>
          </a:effectLst>
        </p:spPr>
      </p:pic>
      <p:grpSp>
        <p:nvGrpSpPr>
          <p:cNvPr id="29" name="Group 28">
            <a:extLst>
              <a:ext uri="{FF2B5EF4-FFF2-40B4-BE49-F238E27FC236}">
                <a16:creationId xmlns:a16="http://schemas.microsoft.com/office/drawing/2014/main" id="{CA17912D-93B3-45AF-B046-E67593CEFED4}"/>
              </a:ext>
            </a:extLst>
          </p:cNvPr>
          <p:cNvGrpSpPr/>
          <p:nvPr/>
        </p:nvGrpSpPr>
        <p:grpSpPr>
          <a:xfrm>
            <a:off x="1034624" y="1730945"/>
            <a:ext cx="2654238" cy="880272"/>
            <a:chOff x="1034624" y="1730945"/>
            <a:chExt cx="2654238" cy="880272"/>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723838"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5.87</a:t>
              </a:r>
            </a:p>
            <a:p>
              <a:pPr marL="0" indent="0">
                <a:lnSpc>
                  <a:spcPct val="100000"/>
                </a:lnSpc>
                <a:buFont typeface="Nunito"/>
                <a:buNone/>
              </a:pPr>
              <a:r>
                <a:rPr lang="en-GB" sz="1200" u="sng" dirty="0"/>
                <a:t>+ 3.123</a:t>
              </a:r>
            </a:p>
            <a:p>
              <a:pPr marL="0" indent="0">
                <a:lnSpc>
                  <a:spcPct val="100000"/>
                </a:lnSpc>
                <a:buFont typeface="Nunito"/>
                <a:buNone/>
              </a:pPr>
              <a:r>
                <a:rPr lang="en-GB" sz="1200" u="sng" dirty="0"/>
                <a:t>   8.993</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21324" cy="276999"/>
            </a:xfrm>
            <a:prstGeom prst="rect">
              <a:avLst/>
            </a:prstGeom>
            <a:noFill/>
          </p:spPr>
          <p:txBody>
            <a:bodyPr wrap="square">
              <a:spAutoFit/>
            </a:bodyPr>
            <a:lstStyle/>
            <a:p>
              <a:r>
                <a:rPr lang="en-GB" sz="1200" dirty="0"/>
                <a:t>8.993</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5219763" y="1283629"/>
            <a:ext cx="739010" cy="1102965"/>
            <a:chOff x="5219763" y="1283629"/>
            <a:chExt cx="739010" cy="110296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485468"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87</a:t>
              </a:r>
            </a:p>
            <a:p>
              <a:pPr marL="0" indent="0">
                <a:lnSpc>
                  <a:spcPct val="100000"/>
                </a:lnSpc>
                <a:buFont typeface="Nunito"/>
                <a:buNone/>
              </a:pPr>
              <a:r>
                <a:rPr lang="en-GB" sz="1200" u="sng" dirty="0"/>
                <a:t>- 65</a:t>
              </a:r>
            </a:p>
            <a:p>
              <a:pPr marL="0" indent="0">
                <a:lnSpc>
                  <a:spcPct val="100000"/>
                </a:lnSpc>
                <a:buFont typeface="Nunito"/>
                <a:buNone/>
              </a:pPr>
              <a:r>
                <a:rPr lang="en-GB" sz="1200" u="sng" dirty="0"/>
                <a:t>  22</a:t>
              </a:r>
            </a:p>
          </p:txBody>
        </p:sp>
        <p:sp>
          <p:nvSpPr>
            <p:cNvPr id="30" name="TextBox 29">
              <a:extLst>
                <a:ext uri="{FF2B5EF4-FFF2-40B4-BE49-F238E27FC236}">
                  <a16:creationId xmlns:a16="http://schemas.microsoft.com/office/drawing/2014/main" id="{7B1FB633-1282-45F6-A240-985296EBD057}"/>
                </a:ext>
              </a:extLst>
            </p:cNvPr>
            <p:cNvSpPr txBox="1"/>
            <p:nvPr/>
          </p:nvSpPr>
          <p:spPr>
            <a:xfrm>
              <a:off x="5337449" y="1283629"/>
              <a:ext cx="621324" cy="276999"/>
            </a:xfrm>
            <a:prstGeom prst="rect">
              <a:avLst/>
            </a:prstGeom>
            <a:noFill/>
          </p:spPr>
          <p:txBody>
            <a:bodyPr wrap="square">
              <a:spAutoFit/>
            </a:bodyPr>
            <a:lstStyle/>
            <a:p>
              <a:r>
                <a:rPr lang="en-GB" sz="1200" dirty="0"/>
                <a:t>22</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1034623" y="3532236"/>
            <a:ext cx="2646424" cy="935135"/>
            <a:chOff x="1034623" y="3532236"/>
            <a:chExt cx="2646424" cy="935135"/>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1034623" y="3532236"/>
              <a:ext cx="1544454"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60 ÷ (30 - 24)</a:t>
              </a:r>
            </a:p>
            <a:p>
              <a:pPr marL="0" indent="0">
                <a:lnSpc>
                  <a:spcPct val="100000"/>
                </a:lnSpc>
                <a:buFont typeface="Nunito"/>
                <a:buNone/>
              </a:pPr>
              <a:r>
                <a:rPr lang="en-GB" sz="1200" dirty="0"/>
                <a:t>60 ÷      6       = 10</a:t>
              </a:r>
            </a:p>
            <a:p>
              <a:pPr marL="0" indent="0">
                <a:lnSpc>
                  <a:spcPct val="100000"/>
                </a:lnSpc>
                <a:buFont typeface="Nunito"/>
                <a:buNone/>
              </a:pPr>
              <a:endParaRPr lang="en-GB" sz="1200" u="sng" dirty="0"/>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76999"/>
            </a:xfrm>
            <a:prstGeom prst="rect">
              <a:avLst/>
            </a:prstGeom>
            <a:noFill/>
          </p:spPr>
          <p:txBody>
            <a:bodyPr wrap="square">
              <a:spAutoFit/>
            </a:bodyPr>
            <a:lstStyle/>
            <a:p>
              <a:r>
                <a:rPr lang="en-GB" sz="1200" dirty="0"/>
                <a:t>10</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5219762" y="3533444"/>
            <a:ext cx="2669867" cy="933926"/>
            <a:chOff x="5219762" y="3533444"/>
            <a:chExt cx="2669867" cy="933926"/>
          </a:xfrm>
        </p:grpSpPr>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219762" y="3533444"/>
              <a:ext cx="1587437" cy="491480"/>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10% of 3,000 = 300</a:t>
              </a:r>
            </a:p>
            <a:p>
              <a:pPr marL="0" indent="0">
                <a:lnSpc>
                  <a:spcPct val="100000"/>
                </a:lnSpc>
                <a:buFont typeface="Nunito"/>
                <a:buNone/>
              </a:pPr>
              <a:r>
                <a:rPr lang="en-GB" sz="1200" dirty="0"/>
                <a:t>20% of 3,000 = 600 </a:t>
              </a:r>
              <a:endParaRPr lang="en-GB" sz="1200" u="sng" dirty="0"/>
            </a:p>
          </p:txBody>
        </p:sp>
        <p:sp>
          <p:nvSpPr>
            <p:cNvPr id="33" name="TextBox 32">
              <a:extLst>
                <a:ext uri="{FF2B5EF4-FFF2-40B4-BE49-F238E27FC236}">
                  <a16:creationId xmlns:a16="http://schemas.microsoft.com/office/drawing/2014/main" id="{B3E3E3BC-FE28-46CB-8B0C-F4F1D4876978}"/>
                </a:ext>
              </a:extLst>
            </p:cNvPr>
            <p:cNvSpPr txBox="1"/>
            <p:nvPr/>
          </p:nvSpPr>
          <p:spPr>
            <a:xfrm>
              <a:off x="7268305" y="4190371"/>
              <a:ext cx="621324" cy="276999"/>
            </a:xfrm>
            <a:prstGeom prst="rect">
              <a:avLst/>
            </a:prstGeom>
            <a:noFill/>
          </p:spPr>
          <p:txBody>
            <a:bodyPr wrap="square">
              <a:spAutoFit/>
            </a:bodyPr>
            <a:lstStyle/>
            <a:p>
              <a:r>
                <a:rPr lang="en-GB" sz="1200" dirty="0"/>
                <a:t>600</a:t>
              </a:r>
            </a:p>
          </p:txBody>
        </p:sp>
      </p:grpSp>
    </p:spTree>
    <p:extLst>
      <p:ext uri="{BB962C8B-B14F-4D97-AF65-F5344CB8AC3E}">
        <p14:creationId xmlns:p14="http://schemas.microsoft.com/office/powerpoint/2010/main"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2"/>
            <a:ext cx="8520600" cy="4074975"/>
          </a:xfrm>
        </p:spPr>
        <p:txBody>
          <a:bodyPr/>
          <a:lstStyle/>
          <a:p>
            <a:pPr marL="114300" indent="0">
              <a:buNone/>
            </a:pPr>
            <a:r>
              <a:rPr lang="en-GB" dirty="0">
                <a:solidFill>
                  <a:srgbClr val="283593"/>
                </a:solidFill>
              </a:rPr>
              <a:t>Paper 2 </a:t>
            </a:r>
            <a:r>
              <a:rPr lang="en-GB" dirty="0"/>
              <a:t>will take place </a:t>
            </a:r>
            <a:r>
              <a:rPr lang="en-GB" dirty="0">
                <a:solidFill>
                  <a:srgbClr val="283593"/>
                </a:solidFill>
              </a:rPr>
              <a:t>on Wednesday 13</a:t>
            </a:r>
            <a:r>
              <a:rPr lang="en-GB" baseline="30000" dirty="0">
                <a:solidFill>
                  <a:srgbClr val="283593"/>
                </a:solidFill>
              </a:rPr>
              <a:t>th</a:t>
            </a:r>
            <a:r>
              <a:rPr lang="en-GB" dirty="0">
                <a:solidFill>
                  <a:srgbClr val="283593"/>
                </a:solidFill>
              </a:rPr>
              <a:t> May </a:t>
            </a:r>
            <a:r>
              <a:rPr lang="en-GB" dirty="0"/>
              <a:t>and </a:t>
            </a:r>
            <a:r>
              <a:rPr lang="en-GB" dirty="0">
                <a:solidFill>
                  <a:srgbClr val="283593"/>
                </a:solidFill>
              </a:rPr>
              <a:t>paper 3 </a:t>
            </a:r>
            <a:r>
              <a:rPr lang="en-GB" dirty="0"/>
              <a:t>will take place on </a:t>
            </a:r>
            <a:r>
              <a:rPr lang="en-GB" dirty="0">
                <a:solidFill>
                  <a:srgbClr val="283593"/>
                </a:solidFill>
              </a:rPr>
              <a:t>Thursday 14</a:t>
            </a:r>
            <a:r>
              <a:rPr lang="en-GB" baseline="30000" dirty="0">
                <a:solidFill>
                  <a:srgbClr val="283593"/>
                </a:solidFill>
              </a:rPr>
              <a:t>th</a:t>
            </a:r>
            <a:r>
              <a:rPr lang="en-GB" dirty="0">
                <a:solidFill>
                  <a:srgbClr val="283593"/>
                </a:solidFill>
              </a:rPr>
              <a:t> May</a:t>
            </a:r>
            <a:r>
              <a:rPr lang="en-GB" dirty="0"/>
              <a:t>. These tests have a total of </a:t>
            </a:r>
            <a:r>
              <a:rPr lang="en-GB" dirty="0">
                <a:solidFill>
                  <a:srgbClr val="283593"/>
                </a:solidFill>
              </a:rPr>
              <a:t>35 marks</a:t>
            </a:r>
            <a:r>
              <a:rPr lang="en-GB" dirty="0"/>
              <a:t> each.  </a:t>
            </a:r>
          </a:p>
          <a:p>
            <a:pPr marL="114300" indent="0">
              <a:buNone/>
            </a:pPr>
            <a:endParaRPr lang="en-GB" dirty="0"/>
          </a:p>
          <a:p>
            <a:pPr marL="114300" indent="0">
              <a:buNone/>
            </a:pPr>
            <a:r>
              <a:rPr lang="en-GB" dirty="0"/>
              <a:t>These papers require children to demonstrate their mathematical knowledge and skills, as well as their ability to solve problems and their mathematical reasoning. They cover a wide range of mathematical topics from key stage 2 including,</a:t>
            </a:r>
          </a:p>
          <a:p>
            <a:r>
              <a:rPr lang="en-GB" dirty="0">
                <a:solidFill>
                  <a:srgbClr val="283593"/>
                </a:solidFill>
              </a:rPr>
              <a:t>Number and place value (including Roman numerals);</a:t>
            </a:r>
          </a:p>
          <a:p>
            <a:r>
              <a:rPr lang="en-GB" dirty="0">
                <a:solidFill>
                  <a:srgbClr val="283593"/>
                </a:solidFill>
              </a:rPr>
              <a:t>The four operations;</a:t>
            </a:r>
          </a:p>
          <a:p>
            <a:r>
              <a:rPr lang="en-GB" dirty="0">
                <a:solidFill>
                  <a:srgbClr val="283593"/>
                </a:solidFill>
              </a:rPr>
              <a:t>Geometry (properties of shape, position and direction);</a:t>
            </a:r>
          </a:p>
          <a:p>
            <a:r>
              <a:rPr lang="en-GB" dirty="0">
                <a:solidFill>
                  <a:srgbClr val="283593"/>
                </a:solidFill>
              </a:rPr>
              <a:t>Statistics;</a:t>
            </a:r>
          </a:p>
          <a:p>
            <a:r>
              <a:rPr lang="en-GB" dirty="0">
                <a:solidFill>
                  <a:srgbClr val="283593"/>
                </a:solidFill>
              </a:rPr>
              <a:t>Measurement (length, perimeter, mass, volume, time, money);</a:t>
            </a:r>
          </a:p>
          <a:p>
            <a:r>
              <a:rPr lang="en-GB" dirty="0">
                <a:solidFill>
                  <a:srgbClr val="283593"/>
                </a:solidFill>
              </a:rPr>
              <a:t>Algebra;</a:t>
            </a:r>
          </a:p>
          <a:p>
            <a:r>
              <a:rPr lang="en-GB" dirty="0">
                <a:solidFill>
                  <a:srgbClr val="283593"/>
                </a:solidFill>
              </a:rPr>
              <a:t>Ratio and proportion;</a:t>
            </a:r>
          </a:p>
          <a:p>
            <a:r>
              <a:rPr lang="en-GB" dirty="0">
                <a:solidFill>
                  <a:srgbClr val="283593"/>
                </a:solidFill>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15</a:t>
            </a:fld>
            <a:endParaRPr lang="en"/>
          </a:p>
        </p:txBody>
      </p:sp>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3"/>
            <a:ext cx="8520600" cy="434776"/>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16</a:t>
            </a:fld>
            <a:endParaRPr lang="en"/>
          </a:p>
        </p:txBody>
      </p:sp>
      <p:pic>
        <p:nvPicPr>
          <p:cNvPr id="10" name="Picture 9">
            <a:extLst>
              <a:ext uri="{FF2B5EF4-FFF2-40B4-BE49-F238E27FC236}">
                <a16:creationId xmlns:a16="http://schemas.microsoft.com/office/drawing/2014/main" id="{AB8299F6-38B7-4E7A-A209-55C5F1F5E0E3}"/>
              </a:ext>
            </a:extLst>
          </p:cNvPr>
          <p:cNvPicPr>
            <a:picLocks noChangeAspect="1"/>
          </p:cNvPicPr>
          <p:nvPr/>
        </p:nvPicPr>
        <p:blipFill>
          <a:blip r:embed="rId3"/>
          <a:stretch>
            <a:fillRect/>
          </a:stretch>
        </p:blipFill>
        <p:spPr>
          <a:xfrm>
            <a:off x="460457" y="1100254"/>
            <a:ext cx="3658252" cy="3054667"/>
          </a:xfrm>
          <a:prstGeom prst="rect">
            <a:avLst/>
          </a:prstGeom>
          <a:effectLst>
            <a:outerShdw blurRad="50800" dist="38100" dir="2700000" algn="tl" rotWithShape="0">
              <a:prstClr val="black">
                <a:alpha val="40000"/>
              </a:prstClr>
            </a:outerShdw>
          </a:effectLst>
        </p:spPr>
      </p:pic>
      <p:pic>
        <p:nvPicPr>
          <p:cNvPr id="11" name="Picture 10">
            <a:extLst>
              <a:ext uri="{FF2B5EF4-FFF2-40B4-BE49-F238E27FC236}">
                <a16:creationId xmlns:a16="http://schemas.microsoft.com/office/drawing/2014/main" id="{5F303EEC-77A0-4956-B480-97A546CDC174}"/>
              </a:ext>
            </a:extLst>
          </p:cNvPr>
          <p:cNvPicPr>
            <a:picLocks noChangeAspect="1"/>
          </p:cNvPicPr>
          <p:nvPr/>
        </p:nvPicPr>
        <p:blipFill>
          <a:blip r:embed="rId4"/>
          <a:stretch>
            <a:fillRect/>
          </a:stretch>
        </p:blipFill>
        <p:spPr>
          <a:xfrm>
            <a:off x="4812983" y="1100254"/>
            <a:ext cx="3933825" cy="1803473"/>
          </a:xfrm>
          <a:prstGeom prst="rect">
            <a:avLst/>
          </a:prstGeom>
          <a:effectLst>
            <a:outerShdw blurRad="50800" dist="38100" dir="2700000" algn="tl" rotWithShape="0">
              <a:prstClr val="black">
                <a:alpha val="40000"/>
              </a:prstClr>
            </a:outerShdw>
          </a:effectLst>
        </p:spPr>
      </p:pic>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1980286" y="3783585"/>
            <a:ext cx="9583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2.5 or 2 ½ </a:t>
            </a:r>
            <a:endParaRPr lang="en-GB" sz="1200" u="sng" dirty="0"/>
          </a:p>
        </p:txBody>
      </p:sp>
      <p:grpSp>
        <p:nvGrpSpPr>
          <p:cNvPr id="5" name="Group 4">
            <a:extLst>
              <a:ext uri="{FF2B5EF4-FFF2-40B4-BE49-F238E27FC236}">
                <a16:creationId xmlns:a16="http://schemas.microsoft.com/office/drawing/2014/main" id="{E6546AEB-3252-4E7F-A5DA-4D8E7419EC07}"/>
              </a:ext>
            </a:extLst>
          </p:cNvPr>
          <p:cNvGrpSpPr/>
          <p:nvPr/>
        </p:nvGrpSpPr>
        <p:grpSpPr>
          <a:xfrm>
            <a:off x="5486400" y="2519039"/>
            <a:ext cx="2680677" cy="290921"/>
            <a:chOff x="5486400" y="2519039"/>
            <a:chExt cx="2680677" cy="290921"/>
          </a:xfrm>
        </p:grpSpPr>
        <p:sp>
          <p:nvSpPr>
            <p:cNvPr id="8" name="Text Placeholder 2">
              <a:extLst>
                <a:ext uri="{FF2B5EF4-FFF2-40B4-BE49-F238E27FC236}">
                  <a16:creationId xmlns:a16="http://schemas.microsoft.com/office/drawing/2014/main" id="{62A75856-EC61-4465-B2CD-7846D466C423}"/>
                </a:ext>
              </a:extLst>
            </p:cNvPr>
            <p:cNvSpPr txBox="1">
              <a:spLocks/>
            </p:cNvSpPr>
            <p:nvPr/>
          </p:nvSpPr>
          <p:spPr>
            <a:xfrm>
              <a:off x="5486400" y="2519039"/>
              <a:ext cx="5080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11</a:t>
              </a:r>
              <a:endParaRPr lang="en-GB" sz="1200" u="sng" dirty="0"/>
            </a:p>
          </p:txBody>
        </p:sp>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7659077" y="2519039"/>
              <a:ext cx="5080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109</a:t>
              </a:r>
            </a:p>
          </p:txBody>
        </p:sp>
      </p:grpSp>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8356397-1D7F-4630-BDC2-E0145DA2B4C1}"/>
              </a:ext>
            </a:extLst>
          </p:cNvPr>
          <p:cNvPicPr>
            <a:picLocks noChangeAspect="1"/>
          </p:cNvPicPr>
          <p:nvPr/>
        </p:nvPicPr>
        <p:blipFill>
          <a:blip r:embed="rId3"/>
          <a:stretch>
            <a:fillRect/>
          </a:stretch>
        </p:blipFill>
        <p:spPr>
          <a:xfrm>
            <a:off x="461025" y="1100254"/>
            <a:ext cx="3686070" cy="3580149"/>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17</a:t>
            </a:fld>
            <a:endParaRPr lang="en"/>
          </a:p>
        </p:txBody>
      </p:sp>
      <p:pic>
        <p:nvPicPr>
          <p:cNvPr id="10" name="Picture 9">
            <a:extLst>
              <a:ext uri="{FF2B5EF4-FFF2-40B4-BE49-F238E27FC236}">
                <a16:creationId xmlns:a16="http://schemas.microsoft.com/office/drawing/2014/main" id="{450ECF54-0D97-4AEC-8BC3-B9BA2E783047}"/>
              </a:ext>
            </a:extLst>
          </p:cNvPr>
          <p:cNvPicPr>
            <a:picLocks noChangeAspect="1"/>
          </p:cNvPicPr>
          <p:nvPr/>
        </p:nvPicPr>
        <p:blipFill>
          <a:blip r:embed="rId4"/>
          <a:stretch>
            <a:fillRect/>
          </a:stretch>
        </p:blipFill>
        <p:spPr>
          <a:xfrm>
            <a:off x="4786388" y="1100254"/>
            <a:ext cx="3686070" cy="316239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p:txBody>
          <a:bodyPr/>
          <a:lstStyle/>
          <a:p>
            <a:r>
              <a:rPr lang="en-GB" dirty="0"/>
              <a:t>Supporting your child</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311700" y="739302"/>
            <a:ext cx="8520600" cy="4043713"/>
          </a:xfrm>
        </p:spPr>
        <p:txBody>
          <a:bodyPr/>
          <a:lstStyle/>
          <a:p>
            <a:pPr marL="114300" indent="0">
              <a:buNone/>
            </a:pPr>
            <a:r>
              <a:rPr lang="en-GB" dirty="0"/>
              <a:t>Tips:</a:t>
            </a:r>
          </a:p>
          <a:p>
            <a:r>
              <a:rPr lang="en-GB" dirty="0"/>
              <a:t>Practice – </a:t>
            </a:r>
            <a:r>
              <a:rPr lang="en-GB" dirty="0" err="1"/>
              <a:t>Mymaths</a:t>
            </a:r>
            <a:r>
              <a:rPr lang="en-GB" dirty="0"/>
              <a:t> and spelling shed are great resources as is BBC Bitesize.</a:t>
            </a:r>
          </a:p>
          <a:p>
            <a:r>
              <a:rPr lang="en-GB" dirty="0"/>
              <a:t>Keep revision light. Going over key skills (times tables, real world mental maths as you are shopping or cooking). </a:t>
            </a:r>
          </a:p>
          <a:p>
            <a:r>
              <a:rPr lang="en-GB" dirty="0"/>
              <a:t>Ensure your child is eating and drinking well and getting a good amount of sleep – from experience they will be really tired by the end of each day.</a:t>
            </a:r>
          </a:p>
          <a:p>
            <a:r>
              <a:rPr lang="en-GB" dirty="0"/>
              <a:t>Read with them as often as you can. </a:t>
            </a:r>
          </a:p>
          <a:p>
            <a:r>
              <a:rPr lang="en-GB" dirty="0"/>
              <a:t>Talk to us, if they are incredibly anxious they shouldn’t be, its about them doing their best and showing what they are good at. </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18</a:t>
            </a:fld>
            <a:endParaRPr lang="en"/>
          </a:p>
        </p:txBody>
      </p:sp>
    </p:spTree>
    <p:extLst>
      <p:ext uri="{BB962C8B-B14F-4D97-AF65-F5344CB8AC3E}">
        <p14:creationId xmlns:p14="http://schemas.microsoft.com/office/powerpoint/2010/main"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B426D-5832-4091-BBB8-A8CB24C09BDE}"/>
              </a:ext>
            </a:extLst>
          </p:cNvPr>
          <p:cNvSpPr>
            <a:spLocks noGrp="1"/>
          </p:cNvSpPr>
          <p:nvPr>
            <p:ph type="title"/>
          </p:nvPr>
        </p:nvSpPr>
        <p:spPr/>
        <p:txBody>
          <a:bodyPr/>
          <a:lstStyle/>
          <a:p>
            <a:r>
              <a:rPr lang="en-GB" dirty="0"/>
              <a:t>Advice for Year 6 children</a:t>
            </a:r>
          </a:p>
        </p:txBody>
      </p:sp>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p:txBody>
          <a:bodyPr/>
          <a:lstStyle/>
          <a:p>
            <a:r>
              <a:rPr lang="en-GB" dirty="0"/>
              <a:t>Listen to your teacher.</a:t>
            </a:r>
          </a:p>
          <a:p>
            <a:r>
              <a:rPr lang="en-GB" dirty="0"/>
              <a:t>The adults you work with all want you to do your best.</a:t>
            </a:r>
          </a:p>
          <a:p>
            <a:r>
              <a:rPr lang="en-GB" dirty="0"/>
              <a:t>Get plenty of sleep and eat well, this will help your brain.</a:t>
            </a:r>
          </a:p>
          <a:p>
            <a:r>
              <a:rPr lang="en-GB" dirty="0"/>
              <a:t>Read all the questions carefully. This can help you to avoid silly mistakes.</a:t>
            </a:r>
          </a:p>
          <a:p>
            <a:r>
              <a:rPr lang="en-GB" dirty="0"/>
              <a:t>Don’t panic. There may be questions you think you can’t answer. Take a deep breath. Read it again. You can always move on and go back to it later. It’s often better to write something rather than nothing. </a:t>
            </a:r>
          </a:p>
          <a:p>
            <a:r>
              <a:rPr lang="en-GB" dirty="0"/>
              <a:t>Remember that the Year 6 SATs last for 4 days out of your whole life!</a:t>
            </a:r>
          </a:p>
          <a:p>
            <a:pPr marL="114300" indent="0">
              <a:buNone/>
            </a:pPr>
            <a:endParaRPr lang="en-GB" dirty="0"/>
          </a:p>
          <a:p>
            <a:pPr marL="114300" indent="0">
              <a:buNone/>
            </a:pPr>
            <a:endParaRPr lang="en-GB" dirty="0"/>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19</a:t>
            </a:fld>
            <a:endParaRPr lang="en"/>
          </a:p>
        </p:txBody>
      </p:sp>
    </p:spTree>
    <p:extLst>
      <p:ext uri="{BB962C8B-B14F-4D97-AF65-F5344CB8AC3E}">
        <p14:creationId xmlns:p14="http://schemas.microsoft.com/office/powerpoint/2010/main" val="16435631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74554F-D4D5-F198-AB2D-9BD182E026BE}"/>
              </a:ext>
            </a:extLst>
          </p:cNvPr>
          <p:cNvSpPr>
            <a:spLocks noGrp="1"/>
          </p:cNvSpPr>
          <p:nvPr>
            <p:ph type="title"/>
          </p:nvPr>
        </p:nvSpPr>
        <p:spPr/>
        <p:txBody>
          <a:bodyPr/>
          <a:lstStyle/>
          <a:p>
            <a:r>
              <a:rPr lang="en-GB" dirty="0"/>
              <a:t>Residential – 13</a:t>
            </a:r>
            <a:r>
              <a:rPr lang="en-GB" baseline="30000" dirty="0"/>
              <a:t>th</a:t>
            </a:r>
            <a:r>
              <a:rPr lang="en-GB" dirty="0"/>
              <a:t> to 15</a:t>
            </a:r>
            <a:r>
              <a:rPr lang="en-GB" baseline="30000" dirty="0"/>
              <a:t>th</a:t>
            </a:r>
            <a:r>
              <a:rPr lang="en-GB" dirty="0"/>
              <a:t> July</a:t>
            </a:r>
          </a:p>
        </p:txBody>
      </p:sp>
      <p:sp>
        <p:nvSpPr>
          <p:cNvPr id="3" name="Text Placeholder 2">
            <a:extLst>
              <a:ext uri="{FF2B5EF4-FFF2-40B4-BE49-F238E27FC236}">
                <a16:creationId xmlns:a16="http://schemas.microsoft.com/office/drawing/2014/main" id="{531A91A3-1FAD-3968-B76C-DDB55DDF79F8}"/>
              </a:ext>
            </a:extLst>
          </p:cNvPr>
          <p:cNvSpPr>
            <a:spLocks noGrp="1"/>
          </p:cNvSpPr>
          <p:nvPr>
            <p:ph type="body" idx="1"/>
          </p:nvPr>
        </p:nvSpPr>
        <p:spPr>
          <a:xfrm>
            <a:off x="311700" y="739302"/>
            <a:ext cx="4788620" cy="3829573"/>
          </a:xfrm>
        </p:spPr>
        <p:txBody>
          <a:bodyPr/>
          <a:lstStyle/>
          <a:p>
            <a:r>
              <a:rPr lang="en-GB" dirty="0" err="1"/>
              <a:t>Kilve</a:t>
            </a:r>
            <a:r>
              <a:rPr lang="en-GB" dirty="0"/>
              <a:t> Court</a:t>
            </a:r>
          </a:p>
          <a:p>
            <a:r>
              <a:rPr lang="en-GB" dirty="0">
                <a:hlinkClick r:id="rId2"/>
              </a:rPr>
              <a:t>https://sseoutdoors.co.uk/centres/kilve-court/</a:t>
            </a:r>
            <a:endParaRPr lang="en-GB" dirty="0"/>
          </a:p>
          <a:p>
            <a:pPr marL="114300" indent="0">
              <a:buNone/>
            </a:pPr>
            <a:endParaRPr lang="en-GB" dirty="0"/>
          </a:p>
          <a:p>
            <a:r>
              <a:rPr lang="en-GB" dirty="0"/>
              <a:t>We will be leaving school at 10:15 on the Monday morning children arrive at the normal time – with their one SMALL bag 🤞 and a back pack. </a:t>
            </a:r>
          </a:p>
          <a:p>
            <a:r>
              <a:rPr lang="en-GB" dirty="0"/>
              <a:t>We will arrive back at 2:30 on the Wednesday afternoon – so children can be picked up as normal. </a:t>
            </a:r>
          </a:p>
          <a:p>
            <a:r>
              <a:rPr lang="en-GB" dirty="0"/>
              <a:t>Children will need a packed lunch for the Monday – can this be in something that can be recycled to thrown away. </a:t>
            </a:r>
          </a:p>
          <a:p>
            <a:endParaRPr lang="en-GB" dirty="0"/>
          </a:p>
        </p:txBody>
      </p:sp>
      <p:sp>
        <p:nvSpPr>
          <p:cNvPr id="4" name="Slide Number Placeholder 3">
            <a:extLst>
              <a:ext uri="{FF2B5EF4-FFF2-40B4-BE49-F238E27FC236}">
                <a16:creationId xmlns:a16="http://schemas.microsoft.com/office/drawing/2014/main" id="{22F83DFB-FCDD-57D0-AF01-B29D456B1E9F}"/>
              </a:ext>
            </a:extLst>
          </p:cNvPr>
          <p:cNvSpPr>
            <a:spLocks noGrp="1"/>
          </p:cNvSpPr>
          <p:nvPr>
            <p:ph type="sldNum" idx="12"/>
          </p:nvPr>
        </p:nvSpPr>
        <p:spPr/>
        <p:txBody>
          <a:bodyPr/>
          <a:lstStyle/>
          <a:p>
            <a:fld id="{00000000-1234-1234-1234-123412341234}" type="slidenum">
              <a:rPr lang="en" smtClean="0"/>
              <a:pPr/>
              <a:t>20</a:t>
            </a:fld>
            <a:endParaRPr lang="en"/>
          </a:p>
        </p:txBody>
      </p:sp>
      <p:pic>
        <p:nvPicPr>
          <p:cNvPr id="6" name="Picture 5">
            <a:extLst>
              <a:ext uri="{FF2B5EF4-FFF2-40B4-BE49-F238E27FC236}">
                <a16:creationId xmlns:a16="http://schemas.microsoft.com/office/drawing/2014/main" id="{2AC9EDCC-7119-347A-EC29-2CB9D88376E4}"/>
              </a:ext>
            </a:extLst>
          </p:cNvPr>
          <p:cNvPicPr>
            <a:picLocks noChangeAspect="1"/>
          </p:cNvPicPr>
          <p:nvPr/>
        </p:nvPicPr>
        <p:blipFill>
          <a:blip r:embed="rId3"/>
          <a:stretch>
            <a:fillRect/>
          </a:stretch>
        </p:blipFill>
        <p:spPr>
          <a:xfrm>
            <a:off x="5402694" y="354788"/>
            <a:ext cx="3335755" cy="2896412"/>
          </a:xfrm>
          <a:prstGeom prst="rect">
            <a:avLst/>
          </a:prstGeom>
        </p:spPr>
      </p:pic>
    </p:spTree>
    <p:extLst>
      <p:ext uri="{BB962C8B-B14F-4D97-AF65-F5344CB8AC3E}">
        <p14:creationId xmlns:p14="http://schemas.microsoft.com/office/powerpoint/2010/main" val="41575907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D79B56-AAAF-4D44-3944-3525F2E87ECA}"/>
              </a:ext>
            </a:extLst>
          </p:cNvPr>
          <p:cNvSpPr>
            <a:spLocks noGrp="1"/>
          </p:cNvSpPr>
          <p:nvPr>
            <p:ph type="title"/>
          </p:nvPr>
        </p:nvSpPr>
        <p:spPr/>
        <p:txBody>
          <a:bodyPr/>
          <a:lstStyle/>
          <a:p>
            <a:r>
              <a:rPr lang="en-GB" dirty="0"/>
              <a:t>Activities</a:t>
            </a:r>
          </a:p>
        </p:txBody>
      </p:sp>
      <p:sp>
        <p:nvSpPr>
          <p:cNvPr id="3" name="Text Placeholder 2">
            <a:extLst>
              <a:ext uri="{FF2B5EF4-FFF2-40B4-BE49-F238E27FC236}">
                <a16:creationId xmlns:a16="http://schemas.microsoft.com/office/drawing/2014/main" id="{72972120-034A-375D-4891-CE915F4CC43F}"/>
              </a:ext>
            </a:extLst>
          </p:cNvPr>
          <p:cNvSpPr>
            <a:spLocks noGrp="1"/>
          </p:cNvSpPr>
          <p:nvPr>
            <p:ph type="body" idx="1"/>
          </p:nvPr>
        </p:nvSpPr>
        <p:spPr/>
        <p:txBody>
          <a:bodyPr/>
          <a:lstStyle/>
          <a:p>
            <a:r>
              <a:rPr lang="en-GB" dirty="0"/>
              <a:t>We will receive our final timetable 2 weeks before but below is last years activities and how the day was built.</a:t>
            </a:r>
          </a:p>
        </p:txBody>
      </p:sp>
      <p:sp>
        <p:nvSpPr>
          <p:cNvPr id="4" name="Slide Number Placeholder 3">
            <a:extLst>
              <a:ext uri="{FF2B5EF4-FFF2-40B4-BE49-F238E27FC236}">
                <a16:creationId xmlns:a16="http://schemas.microsoft.com/office/drawing/2014/main" id="{DFCAE47A-F502-DBC2-A782-3B03D04C2D80}"/>
              </a:ext>
            </a:extLst>
          </p:cNvPr>
          <p:cNvSpPr>
            <a:spLocks noGrp="1"/>
          </p:cNvSpPr>
          <p:nvPr>
            <p:ph type="sldNum" idx="12"/>
          </p:nvPr>
        </p:nvSpPr>
        <p:spPr/>
        <p:txBody>
          <a:bodyPr/>
          <a:lstStyle/>
          <a:p>
            <a:fld id="{00000000-1234-1234-1234-123412341234}" type="slidenum">
              <a:rPr lang="en" smtClean="0"/>
              <a:pPr/>
              <a:t>21</a:t>
            </a:fld>
            <a:endParaRPr lang="en"/>
          </a:p>
        </p:txBody>
      </p:sp>
      <p:pic>
        <p:nvPicPr>
          <p:cNvPr id="6" name="Picture 5">
            <a:extLst>
              <a:ext uri="{FF2B5EF4-FFF2-40B4-BE49-F238E27FC236}">
                <a16:creationId xmlns:a16="http://schemas.microsoft.com/office/drawing/2014/main" id="{0CE07891-5C93-7D6E-2E93-6E0803E8BF97}"/>
              </a:ext>
            </a:extLst>
          </p:cNvPr>
          <p:cNvPicPr>
            <a:picLocks noChangeAspect="1"/>
          </p:cNvPicPr>
          <p:nvPr/>
        </p:nvPicPr>
        <p:blipFill>
          <a:blip r:embed="rId2"/>
          <a:stretch>
            <a:fillRect/>
          </a:stretch>
        </p:blipFill>
        <p:spPr>
          <a:xfrm>
            <a:off x="217850" y="1444561"/>
            <a:ext cx="8708014" cy="2959637"/>
          </a:xfrm>
          <a:prstGeom prst="rect">
            <a:avLst/>
          </a:prstGeom>
        </p:spPr>
      </p:pic>
    </p:spTree>
    <p:extLst>
      <p:ext uri="{BB962C8B-B14F-4D97-AF65-F5344CB8AC3E}">
        <p14:creationId xmlns:p14="http://schemas.microsoft.com/office/powerpoint/2010/main" val="15060217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A29E3-F038-5077-F1CA-D9752E624C1A}"/>
              </a:ext>
            </a:extLst>
          </p:cNvPr>
          <p:cNvSpPr>
            <a:spLocks noGrp="1"/>
          </p:cNvSpPr>
          <p:nvPr>
            <p:ph type="title"/>
          </p:nvPr>
        </p:nvSpPr>
        <p:spPr/>
        <p:txBody>
          <a:bodyPr/>
          <a:lstStyle/>
          <a:p>
            <a:r>
              <a:rPr lang="en-GB" dirty="0"/>
              <a:t>The most important one…Food</a:t>
            </a:r>
          </a:p>
        </p:txBody>
      </p:sp>
      <p:sp>
        <p:nvSpPr>
          <p:cNvPr id="3" name="Text Placeholder 2">
            <a:extLst>
              <a:ext uri="{FF2B5EF4-FFF2-40B4-BE49-F238E27FC236}">
                <a16:creationId xmlns:a16="http://schemas.microsoft.com/office/drawing/2014/main" id="{37BA3459-D085-E6C5-2A4B-5084F2F2A04B}"/>
              </a:ext>
            </a:extLst>
          </p:cNvPr>
          <p:cNvSpPr>
            <a:spLocks noGrp="1"/>
          </p:cNvSpPr>
          <p:nvPr>
            <p:ph type="body" idx="1"/>
          </p:nvPr>
        </p:nvSpPr>
        <p:spPr>
          <a:xfrm>
            <a:off x="311700" y="739302"/>
            <a:ext cx="3213820" cy="3829573"/>
          </a:xfrm>
        </p:spPr>
        <p:txBody>
          <a:bodyPr/>
          <a:lstStyle/>
          <a:p>
            <a:r>
              <a:rPr lang="en-GB" dirty="0"/>
              <a:t>Firstly there is loads of it. </a:t>
            </a:r>
          </a:p>
          <a:p>
            <a:r>
              <a:rPr lang="en-GB" dirty="0"/>
              <a:t>There is always a variety and they are very accommodating if anyone has particular likes or dislikes with meals coming up. </a:t>
            </a:r>
          </a:p>
          <a:p>
            <a:r>
              <a:rPr lang="en-GB" dirty="0"/>
              <a:t>The children order their food the meal before so changes can be made if needed.  </a:t>
            </a:r>
          </a:p>
        </p:txBody>
      </p:sp>
      <p:sp>
        <p:nvSpPr>
          <p:cNvPr id="4" name="Slide Number Placeholder 3">
            <a:extLst>
              <a:ext uri="{FF2B5EF4-FFF2-40B4-BE49-F238E27FC236}">
                <a16:creationId xmlns:a16="http://schemas.microsoft.com/office/drawing/2014/main" id="{302BEEF3-1E4C-2018-A4A6-9B17E76F0814}"/>
              </a:ext>
            </a:extLst>
          </p:cNvPr>
          <p:cNvSpPr>
            <a:spLocks noGrp="1"/>
          </p:cNvSpPr>
          <p:nvPr>
            <p:ph type="sldNum" idx="12"/>
          </p:nvPr>
        </p:nvSpPr>
        <p:spPr/>
        <p:txBody>
          <a:bodyPr/>
          <a:lstStyle/>
          <a:p>
            <a:fld id="{00000000-1234-1234-1234-123412341234}" type="slidenum">
              <a:rPr lang="en" smtClean="0"/>
              <a:pPr/>
              <a:t>22</a:t>
            </a:fld>
            <a:endParaRPr lang="en"/>
          </a:p>
        </p:txBody>
      </p:sp>
      <p:pic>
        <p:nvPicPr>
          <p:cNvPr id="6" name="Picture 5">
            <a:extLst>
              <a:ext uri="{FF2B5EF4-FFF2-40B4-BE49-F238E27FC236}">
                <a16:creationId xmlns:a16="http://schemas.microsoft.com/office/drawing/2014/main" id="{094D6EA6-765B-7340-5BFA-AE5AD3608EFC}"/>
              </a:ext>
            </a:extLst>
          </p:cNvPr>
          <p:cNvPicPr>
            <a:picLocks noChangeAspect="1"/>
          </p:cNvPicPr>
          <p:nvPr/>
        </p:nvPicPr>
        <p:blipFill>
          <a:blip r:embed="rId2"/>
          <a:stretch>
            <a:fillRect/>
          </a:stretch>
        </p:blipFill>
        <p:spPr>
          <a:xfrm>
            <a:off x="3699005" y="736368"/>
            <a:ext cx="5133295" cy="3744192"/>
          </a:xfrm>
          <a:prstGeom prst="rect">
            <a:avLst/>
          </a:prstGeom>
        </p:spPr>
      </p:pic>
    </p:spTree>
    <p:extLst>
      <p:ext uri="{BB962C8B-B14F-4D97-AF65-F5344CB8AC3E}">
        <p14:creationId xmlns:p14="http://schemas.microsoft.com/office/powerpoint/2010/main" val="17267628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CEF4C-2617-F6FF-5449-40A8F64323F2}"/>
              </a:ext>
            </a:extLst>
          </p:cNvPr>
          <p:cNvSpPr>
            <a:spLocks noGrp="1"/>
          </p:cNvSpPr>
          <p:nvPr>
            <p:ph type="title"/>
          </p:nvPr>
        </p:nvSpPr>
        <p:spPr/>
        <p:txBody>
          <a:bodyPr/>
          <a:lstStyle/>
          <a:p>
            <a:r>
              <a:rPr lang="en-GB" dirty="0"/>
              <a:t>Kit List and medication </a:t>
            </a:r>
          </a:p>
        </p:txBody>
      </p:sp>
      <p:sp>
        <p:nvSpPr>
          <p:cNvPr id="3" name="Text Placeholder 2">
            <a:extLst>
              <a:ext uri="{FF2B5EF4-FFF2-40B4-BE49-F238E27FC236}">
                <a16:creationId xmlns:a16="http://schemas.microsoft.com/office/drawing/2014/main" id="{3CA689B6-A156-4351-9B41-94B99614E52C}"/>
              </a:ext>
            </a:extLst>
          </p:cNvPr>
          <p:cNvSpPr>
            <a:spLocks noGrp="1"/>
          </p:cNvSpPr>
          <p:nvPr>
            <p:ph type="body" idx="1"/>
          </p:nvPr>
        </p:nvSpPr>
        <p:spPr/>
        <p:txBody>
          <a:bodyPr/>
          <a:lstStyle/>
          <a:p>
            <a:r>
              <a:rPr lang="en-GB" dirty="0"/>
              <a:t>Please make sure you have collected a kit list and EV5 form. </a:t>
            </a:r>
          </a:p>
          <a:p>
            <a:r>
              <a:rPr lang="en-GB" dirty="0"/>
              <a:t>We aren’t able to provide any medication that is not stated on the form before we leave (this includes paracetamol and antihistamine). We understand that medication can be needed closer to the date but if the information changes closer to the date please let us know. </a:t>
            </a:r>
          </a:p>
          <a:p>
            <a:r>
              <a:rPr lang="en-GB" dirty="0"/>
              <a:t>Kit list does state that no electronics are allowed (books and card games are encouraged) – mostly it is an opportunity for them all to be away and enjoy some different and fun activities with their friends but most importantly it is a safeguarding issue for both </a:t>
            </a:r>
            <a:r>
              <a:rPr lang="en-GB" dirty="0" err="1"/>
              <a:t>Kilve</a:t>
            </a:r>
            <a:r>
              <a:rPr lang="en-GB" dirty="0"/>
              <a:t> and us as a school. Cameras and phones in rooms where people will be changing is obviously a concern. </a:t>
            </a:r>
            <a:r>
              <a:rPr lang="en-GB" dirty="0" err="1"/>
              <a:t>Kilve</a:t>
            </a:r>
            <a:r>
              <a:rPr lang="en-GB" dirty="0"/>
              <a:t> have a no phones policy and will expect children who bring them to be collected. </a:t>
            </a:r>
          </a:p>
          <a:p>
            <a:r>
              <a:rPr lang="en-GB" dirty="0"/>
              <a:t>School will provide a number for 24 hour contact closer to the time in case of emergency and we will have all your contact details if we need to contact you. </a:t>
            </a:r>
          </a:p>
        </p:txBody>
      </p:sp>
      <p:sp>
        <p:nvSpPr>
          <p:cNvPr id="4" name="Slide Number Placeholder 3">
            <a:extLst>
              <a:ext uri="{FF2B5EF4-FFF2-40B4-BE49-F238E27FC236}">
                <a16:creationId xmlns:a16="http://schemas.microsoft.com/office/drawing/2014/main" id="{A0762650-F77D-3982-D5D1-30B2B96600B5}"/>
              </a:ext>
            </a:extLst>
          </p:cNvPr>
          <p:cNvSpPr>
            <a:spLocks noGrp="1"/>
          </p:cNvSpPr>
          <p:nvPr>
            <p:ph type="sldNum" idx="12"/>
          </p:nvPr>
        </p:nvSpPr>
        <p:spPr/>
        <p:txBody>
          <a:bodyPr/>
          <a:lstStyle/>
          <a:p>
            <a:fld id="{00000000-1234-1234-1234-123412341234}" type="slidenum">
              <a:rPr lang="en" smtClean="0"/>
              <a:pPr/>
              <a:t>23</a:t>
            </a:fld>
            <a:endParaRPr lang="en"/>
          </a:p>
        </p:txBody>
      </p:sp>
    </p:spTree>
    <p:extLst>
      <p:ext uri="{BB962C8B-B14F-4D97-AF65-F5344CB8AC3E}">
        <p14:creationId xmlns:p14="http://schemas.microsoft.com/office/powerpoint/2010/main" val="14019161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2D6B98-EF5D-931E-ABD1-A2236AC9D85D}"/>
              </a:ext>
            </a:extLst>
          </p:cNvPr>
          <p:cNvSpPr>
            <a:spLocks noGrp="1"/>
          </p:cNvSpPr>
          <p:nvPr>
            <p:ph type="title"/>
          </p:nvPr>
        </p:nvSpPr>
        <p:spPr/>
        <p:txBody>
          <a:bodyPr/>
          <a:lstStyle/>
          <a:p>
            <a:r>
              <a:rPr lang="en-GB" dirty="0"/>
              <a:t>Other important information</a:t>
            </a:r>
          </a:p>
        </p:txBody>
      </p:sp>
      <p:sp>
        <p:nvSpPr>
          <p:cNvPr id="3" name="Text Placeholder 2">
            <a:extLst>
              <a:ext uri="{FF2B5EF4-FFF2-40B4-BE49-F238E27FC236}">
                <a16:creationId xmlns:a16="http://schemas.microsoft.com/office/drawing/2014/main" id="{DCCB28FE-99E9-E6E7-7154-EEEB25A29CDD}"/>
              </a:ext>
            </a:extLst>
          </p:cNvPr>
          <p:cNvSpPr>
            <a:spLocks noGrp="1"/>
          </p:cNvSpPr>
          <p:nvPr>
            <p:ph type="body" idx="1"/>
          </p:nvPr>
        </p:nvSpPr>
        <p:spPr/>
        <p:txBody>
          <a:bodyPr/>
          <a:lstStyle/>
          <a:p>
            <a:r>
              <a:rPr lang="en-GB" dirty="0"/>
              <a:t>We are meeting with secondary schools over the coming weeks – if there is information you would like us to know or pass on specifically then please let us know or email the class email. </a:t>
            </a:r>
          </a:p>
          <a:p>
            <a:r>
              <a:rPr lang="en-GB" dirty="0"/>
              <a:t>Dates for important events across the summer can be found on the class page on the website – if you know you can’t make any activity or do not want your child involved then please let us know as soon as possible.  </a:t>
            </a:r>
          </a:p>
          <a:p>
            <a:r>
              <a:rPr lang="en-GB" dirty="0"/>
              <a:t>Letters for hoodies came </a:t>
            </a:r>
            <a:r>
              <a:rPr lang="en-GB"/>
              <a:t>home today. </a:t>
            </a:r>
            <a:endParaRPr lang="en-GB" dirty="0"/>
          </a:p>
        </p:txBody>
      </p:sp>
      <p:sp>
        <p:nvSpPr>
          <p:cNvPr id="4" name="Slide Number Placeholder 3">
            <a:extLst>
              <a:ext uri="{FF2B5EF4-FFF2-40B4-BE49-F238E27FC236}">
                <a16:creationId xmlns:a16="http://schemas.microsoft.com/office/drawing/2014/main" id="{AB86D7A5-203F-C4A0-1DAF-8B64A2B945C6}"/>
              </a:ext>
            </a:extLst>
          </p:cNvPr>
          <p:cNvSpPr>
            <a:spLocks noGrp="1"/>
          </p:cNvSpPr>
          <p:nvPr>
            <p:ph type="sldNum" idx="12"/>
          </p:nvPr>
        </p:nvSpPr>
        <p:spPr/>
        <p:txBody>
          <a:bodyPr/>
          <a:lstStyle/>
          <a:p>
            <a:fld id="{00000000-1234-1234-1234-123412341234}" type="slidenum">
              <a:rPr lang="en" smtClean="0"/>
              <a:pPr/>
              <a:t>24</a:t>
            </a:fld>
            <a:endParaRPr lang="en"/>
          </a:p>
        </p:txBody>
      </p:sp>
    </p:spTree>
    <p:extLst>
      <p:ext uri="{BB962C8B-B14F-4D97-AF65-F5344CB8AC3E}">
        <p14:creationId xmlns:p14="http://schemas.microsoft.com/office/powerpoint/2010/main" val="1295521737"/>
      </p:ext>
    </p:extLst>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895</TotalTime>
  <Words>2277</Words>
  <Application>Microsoft Macintosh PowerPoint</Application>
  <PresentationFormat>On-screen Show (16:9)</PresentationFormat>
  <Paragraphs>216</Paragraphs>
  <Slides>24</Slides>
  <Notes>16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Nunito</vt:lpstr>
      <vt:lpstr>Arial</vt:lpstr>
      <vt:lpstr>Nunito Sans SemiBold</vt:lpstr>
      <vt:lpstr>TSL</vt:lpstr>
      <vt:lpstr>Year 6 SATs and Residential 2026</vt:lpstr>
      <vt:lpstr>What are the SATs? </vt:lpstr>
      <vt:lpstr>When and how the SATs are completed</vt:lpstr>
      <vt:lpstr>The results</vt:lpstr>
      <vt:lpstr>Spelling, Punctuation and Grammar: Monday 11th May</vt:lpstr>
      <vt:lpstr>Spelling, Punctuation and Grammar: Paper 1</vt:lpstr>
      <vt:lpstr>Spelling, Punctuation and Grammar: Paper 1</vt:lpstr>
      <vt:lpstr>Spelling, Punctuation and Grammar: Paper 2</vt:lpstr>
      <vt:lpstr>Reading: Tuesday 12th May </vt:lpstr>
      <vt:lpstr>Reading </vt:lpstr>
      <vt:lpstr>Reading </vt:lpstr>
      <vt:lpstr>Maths: Wednesday 13th May and Thursday 14th May</vt:lpstr>
      <vt:lpstr>Maths Paper 1 (Arithmetic)</vt:lpstr>
      <vt:lpstr>Maths Paper 1 (Arithmetic)</vt:lpstr>
      <vt:lpstr>Maths Papers 2 and 3 (Reasoning)</vt:lpstr>
      <vt:lpstr>Maths Papers 2 (Reasoning)</vt:lpstr>
      <vt:lpstr>Maths Papers 3 (Reasoning)</vt:lpstr>
      <vt:lpstr>Supporting your child</vt:lpstr>
      <vt:lpstr>Advice for Year 6 children</vt:lpstr>
      <vt:lpstr>Residential – 13th to 15th July</vt:lpstr>
      <vt:lpstr>Activities</vt:lpstr>
      <vt:lpstr>The most important one…Food</vt:lpstr>
      <vt:lpstr>Kit List and medication </vt:lpstr>
      <vt:lpstr>Other important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Louise Atkins</dc:creator>
  <cp:lastModifiedBy>David Bond</cp:lastModifiedBy>
  <cp:revision>21</cp:revision>
  <dcterms:modified xsi:type="dcterms:W3CDTF">2026-04-22T17:02:14Z</dcterms:modified>
</cp:coreProperties>
</file>