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6" r:id="rId6"/>
    <p:sldId id="260" r:id="rId7"/>
    <p:sldId id="265" r:id="rId8"/>
    <p:sldId id="261" r:id="rId9"/>
    <p:sldId id="262" r:id="rId10"/>
    <p:sldId id="263" r:id="rId11"/>
    <p:sldId id="269" r:id="rId12"/>
    <p:sldId id="267" r:id="rId13"/>
    <p:sldId id="268" r:id="rId14"/>
    <p:sldId id="264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721"/>
  </p:normalViewPr>
  <p:slideViewPr>
    <p:cSldViewPr snapToGrid="0" snapToObjects="1">
      <p:cViewPr varScale="1">
        <p:scale>
          <a:sx n="108" d="100"/>
          <a:sy n="108" d="100"/>
        </p:scale>
        <p:origin x="1760" y="2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186D4A-16A7-1F4D-8103-001D3995A60E}" type="datetimeFigureOut">
              <a:rPr lang="en-US" smtClean="0"/>
              <a:t>9/8/26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C534DA-D5A2-BF48-AF75-AD264E4DF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76742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3776" y="3776472"/>
            <a:ext cx="7196328" cy="1470025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3776" y="5257800"/>
            <a:ext cx="7196328" cy="987552"/>
          </a:xfrm>
        </p:spPr>
        <p:txBody>
          <a:bodyPr vert="horz" lIns="91440" tIns="45720" rIns="91440" bIns="45720" rtlCol="0" anchor="t" anchorCtr="0">
            <a:no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Font typeface="Wingdings 2" pitchFamily="18" charset="2"/>
              <a:buNone/>
              <a:defRPr sz="1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C0651-905C-6D42-9E83-4E32E144624B}" type="datetimeFigureOut">
              <a:rPr lang="en-US" smtClean="0"/>
              <a:t>9/8/26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C0651-905C-6D42-9E83-4E32E144624B}" type="datetimeFigureOut">
              <a:rPr lang="en-US" smtClean="0"/>
              <a:t>9/8/26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FE0FA-F89D-1548-995F-E4894A761E2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Pictur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6889" y="3774328"/>
            <a:ext cx="7199311" cy="1470025"/>
          </a:xfrm>
        </p:spPr>
        <p:txBody>
          <a:bodyPr anchor="b" anchorCtr="0"/>
          <a:lstStyle>
            <a:lvl1pPr algn="l">
              <a:defRPr sz="4800"/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6888" y="5257800"/>
            <a:ext cx="7199312" cy="990600"/>
          </a:xfrm>
        </p:spPr>
        <p:txBody>
          <a:bodyPr vert="horz" lIns="91440" tIns="45720" rIns="91440" bIns="45720" rtlCol="0" anchor="t" anchorCtr="0">
            <a:no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1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C0651-905C-6D42-9E83-4E32E144624B}" type="datetimeFigureOut">
              <a:rPr lang="en-US" smtClean="0"/>
              <a:t>9/8/26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2"/>
          </p:nvPr>
        </p:nvSpPr>
        <p:spPr>
          <a:xfrm rot="504148">
            <a:off x="4493544" y="555043"/>
            <a:ext cx="4142460" cy="3085398"/>
          </a:xfrm>
          <a:solidFill>
            <a:srgbClr val="FFFFFF">
              <a:shade val="85000"/>
            </a:srgbClr>
          </a:solidFill>
          <a:ln w="381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>
              <a:buNone/>
              <a:defRPr sz="1800"/>
            </a:lvl1pPr>
          </a:lstStyle>
          <a:p>
            <a:r>
              <a:rPr lang="en-GB"/>
              <a:t>Drag picture to placeholder or click icon to add</a:t>
            </a:r>
            <a:endParaRPr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175" y="2236694"/>
            <a:ext cx="7612063" cy="1362075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175" y="3617259"/>
            <a:ext cx="7612063" cy="1500187"/>
          </a:xfrm>
        </p:spPr>
        <p:txBody>
          <a:bodyPr vert="horz" lIns="91440" tIns="45720" rIns="91440" bIns="45720" rtlCol="0" anchor="t" anchorCtr="0">
            <a:noAutofit/>
          </a:bodyPr>
          <a:lstStyle>
            <a:lvl1pPr marL="0" indent="0" algn="ctr" defTabSz="914400" rtl="0" eaLnBrk="1" latinLnBrk="0" hangingPunct="1">
              <a:spcBef>
                <a:spcPct val="0"/>
              </a:spcBef>
              <a:buNone/>
              <a:defRPr sz="1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C0651-905C-6D42-9E83-4E32E144624B}" type="datetimeFigureOut">
              <a:rPr lang="en-US" smtClean="0"/>
              <a:t>9/8/26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FE0FA-F89D-1548-995F-E4894A761E2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174" y="79468"/>
            <a:ext cx="7612063" cy="141763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5175" y="2084388"/>
            <a:ext cx="3657600" cy="418306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055813" indent="-344488">
              <a:defRPr sz="1800"/>
            </a:lvl6pPr>
            <a:lvl7pPr marL="2055813" indent="-344488">
              <a:defRPr sz="1800"/>
            </a:lvl7pPr>
            <a:lvl8pPr marL="2055813" indent="-344488">
              <a:defRPr sz="1800"/>
            </a:lvl8pPr>
            <a:lvl9pPr marL="2055813" indent="-344488"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19637" y="2084388"/>
            <a:ext cx="3657600" cy="418306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055813" indent="-344488">
              <a:defRPr sz="1800"/>
            </a:lvl6pPr>
            <a:lvl7pPr marL="2055813" indent="-344488">
              <a:defRPr sz="1800"/>
            </a:lvl7pPr>
            <a:lvl8pPr marL="2055813" indent="-344488">
              <a:defRPr sz="1800"/>
            </a:lvl8pPr>
            <a:lvl9pPr marL="2055813" indent="-344488"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C0651-905C-6D42-9E83-4E32E144624B}" type="datetimeFigureOut">
              <a:rPr lang="en-US" smtClean="0"/>
              <a:t>9/8/26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FE0FA-F89D-1548-995F-E4894A761E2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174" y="79468"/>
            <a:ext cx="7612063" cy="1417638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174" y="1687512"/>
            <a:ext cx="3657600" cy="903288"/>
          </a:xfrm>
        </p:spPr>
        <p:txBody>
          <a:bodyPr anchor="ctr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5174" y="2649071"/>
            <a:ext cx="3657600" cy="360829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055813" indent="-344488">
              <a:defRPr sz="1600"/>
            </a:lvl6pPr>
            <a:lvl7pPr marL="2055813" indent="-344488">
              <a:defRPr sz="1600"/>
            </a:lvl7pPr>
            <a:lvl8pPr marL="2055813" indent="-344488">
              <a:defRPr sz="1600"/>
            </a:lvl8pPr>
            <a:lvl9pPr marL="2055813" indent="-344488"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19637" y="1687512"/>
            <a:ext cx="3657600" cy="903288"/>
          </a:xfrm>
        </p:spPr>
        <p:txBody>
          <a:bodyPr anchor="ctr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9637" y="2649071"/>
            <a:ext cx="3657600" cy="360829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055813" indent="-344488">
              <a:defRPr sz="1600"/>
            </a:lvl6pPr>
            <a:lvl7pPr marL="2055813" indent="-344488">
              <a:defRPr sz="1600"/>
            </a:lvl7pPr>
            <a:lvl8pPr marL="2055813" indent="-344488">
              <a:defRPr sz="1600"/>
            </a:lvl8pPr>
            <a:lvl9pPr marL="2055813" indent="-344488"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C0651-905C-6D42-9E83-4E32E144624B}" type="datetimeFigureOut">
              <a:rPr lang="en-US" smtClean="0"/>
              <a:t>9/8/26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FE0FA-F89D-1548-995F-E4894A761E2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C0651-905C-6D42-9E83-4E32E144624B}" type="datetimeFigureOut">
              <a:rPr lang="en-US" smtClean="0"/>
              <a:t>9/8/26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FE0FA-F89D-1548-995F-E4894A761E2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C0651-905C-6D42-9E83-4E32E144624B}" type="datetimeFigureOut">
              <a:rPr lang="en-US" smtClean="0"/>
              <a:t>9/8/26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FE0FA-F89D-1548-995F-E4894A761E2A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8946" y="381000"/>
            <a:ext cx="3250360" cy="16319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95800" y="381000"/>
            <a:ext cx="4149725" cy="588645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946" y="2084389"/>
            <a:ext cx="3250360" cy="3935412"/>
          </a:xfrm>
        </p:spPr>
        <p:txBody>
          <a:bodyPr vert="horz" lIns="91440" tIns="45720" rIns="91440" bIns="45720" rtlCol="0" anchor="t" anchorCtr="0">
            <a:noAutofit/>
          </a:bodyPr>
          <a:lstStyle>
            <a:lvl1pPr marL="0" indent="0" algn="ctr" defTabSz="914400" rtl="0" eaLnBrk="1" latinLnBrk="0" hangingPunct="1">
              <a:spcBef>
                <a:spcPts val="600"/>
              </a:spcBef>
              <a:buNone/>
              <a:defRPr sz="1800" b="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495800" y="6356350"/>
            <a:ext cx="1143000" cy="365125"/>
          </a:xfrm>
        </p:spPr>
        <p:txBody>
          <a:bodyPr/>
          <a:lstStyle>
            <a:lvl1pPr algn="l">
              <a:defRPr/>
            </a:lvl1pPr>
          </a:lstStyle>
          <a:p>
            <a:fld id="{8D7C0651-905C-6D42-9E83-4E32E144624B}" type="datetimeFigureOut">
              <a:rPr lang="en-US" smtClean="0"/>
              <a:t>9/8/26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791200" y="6356350"/>
            <a:ext cx="2895600" cy="365125"/>
          </a:xfrm>
        </p:spPr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967426" y="6356350"/>
            <a:ext cx="53340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FE0FA-F89D-1548-995F-E4894A761E2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175" y="4267200"/>
            <a:ext cx="7612063" cy="1100138"/>
          </a:xfrm>
        </p:spPr>
        <p:txBody>
          <a:bodyPr anchor="b"/>
          <a:lstStyle>
            <a:lvl1pPr algn="ctr">
              <a:defRPr sz="4400" b="0">
                <a:solidFill>
                  <a:schemeClr val="bg1"/>
                </a:solidFill>
                <a:effectLst>
                  <a:outerShdw blurRad="63500" dist="50800" dir="2700000" algn="tl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1414040">
            <a:off x="1779080" y="450465"/>
            <a:ext cx="5486400" cy="3626214"/>
          </a:xfrm>
          <a:solidFill>
            <a:srgbClr val="FFFFFF">
              <a:shade val="85000"/>
            </a:srgbClr>
          </a:solidFill>
          <a:ln w="38100" cap="sq">
            <a:solidFill>
              <a:srgbClr val="FDFDFD"/>
            </a:solidFill>
            <a:miter lim="800000"/>
          </a:ln>
          <a:effectLst>
            <a:outerShdw blurRad="88900" dist="25400" dir="5400000" sx="101000" sy="101000" algn="t" rotWithShape="0">
              <a:prstClr val="black">
                <a:alpha val="5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2000"/>
              </a:spcBef>
              <a:buFont typeface="Wingdings 2" pitchFamily="18" charset="2"/>
              <a:buNone/>
              <a:defRPr sz="1800" kern="1200">
                <a:solidFill>
                  <a:schemeClr val="bg1"/>
                </a:solidFill>
                <a:effectLst>
                  <a:outerShdw blurRad="63500" dist="50800" dir="2700000" algn="tl" rotWithShape="0">
                    <a:prstClr val="black">
                      <a:alpha val="5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5175" y="5443538"/>
            <a:ext cx="7612063" cy="804862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effectLst>
                  <a:outerShdw blurRad="63500" dist="50800" dir="2700000" algn="tl" rotWithShape="0">
                    <a:prstClr val="black">
                      <a:alpha val="50000"/>
                    </a:prstClr>
                  </a:outerShdw>
                </a:effectLst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C0651-905C-6D42-9E83-4E32E144624B}" type="datetimeFigureOut">
              <a:rPr lang="en-US" smtClean="0"/>
              <a:t>9/8/26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FE0FA-F89D-1548-995F-E4894A761E2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Pictures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8946" y="381000"/>
            <a:ext cx="3250360" cy="16319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946" y="2084389"/>
            <a:ext cx="3250360" cy="3935412"/>
          </a:xfrm>
        </p:spPr>
        <p:txBody>
          <a:bodyPr vert="horz" lIns="91440" tIns="45720" rIns="91440" bIns="45720" rtlCol="0" anchor="t" anchorCtr="0">
            <a:noAutofit/>
          </a:bodyPr>
          <a:lstStyle>
            <a:lvl1pPr marL="0" indent="0" algn="ctr" defTabSz="914400" rtl="0" eaLnBrk="1" latinLnBrk="0" hangingPunct="1">
              <a:spcBef>
                <a:spcPts val="600"/>
              </a:spcBef>
              <a:buNone/>
              <a:defRPr sz="1800" b="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495800" y="6356350"/>
            <a:ext cx="1143000" cy="365125"/>
          </a:xfrm>
        </p:spPr>
        <p:txBody>
          <a:bodyPr/>
          <a:lstStyle>
            <a:lvl1pPr algn="l">
              <a:defRPr/>
            </a:lvl1pPr>
          </a:lstStyle>
          <a:p>
            <a:fld id="{8D7C0651-905C-6D42-9E83-4E32E144624B}" type="datetimeFigureOut">
              <a:rPr lang="en-US" smtClean="0"/>
              <a:t>9/8/26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791200" y="6356350"/>
            <a:ext cx="2895600" cy="365125"/>
          </a:xfrm>
        </p:spPr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967426" y="6356350"/>
            <a:ext cx="53340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FE0FA-F89D-1548-995F-E4894A761E2A}" type="slidenum">
              <a:rPr lang="en-US" smtClean="0"/>
              <a:t>‹#›</a:t>
            </a:fld>
            <a:endParaRPr lang="en-US"/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4"/>
          </p:nvPr>
        </p:nvSpPr>
        <p:spPr>
          <a:xfrm rot="307655">
            <a:off x="4082874" y="3187732"/>
            <a:ext cx="4141140" cy="2881378"/>
          </a:xfrm>
          <a:solidFill>
            <a:srgbClr val="FFFFFF">
              <a:shade val="85000"/>
            </a:srgbClr>
          </a:solidFill>
          <a:ln w="38100" cap="sq">
            <a:solidFill>
              <a:srgbClr val="FDFDFD"/>
            </a:solidFill>
            <a:miter lim="800000"/>
          </a:ln>
          <a:effectLst>
            <a:outerShdw blurRad="88900" dist="25400" dir="7200000" sx="101000" sy="101000" algn="t" rotWithShape="0">
              <a:prstClr val="black">
                <a:alpha val="5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>
              <a:buNone/>
              <a:defRPr sz="1800"/>
            </a:lvl1pPr>
          </a:lstStyle>
          <a:p>
            <a:r>
              <a:rPr lang="en-GB"/>
              <a:t>Drag picture to placeholder or click icon to add</a:t>
            </a:r>
            <a:endParaRPr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 rot="21414752">
            <a:off x="4623469" y="338031"/>
            <a:ext cx="4141140" cy="2881378"/>
          </a:xfrm>
          <a:solidFill>
            <a:srgbClr val="FFFFFF">
              <a:shade val="85000"/>
            </a:srgbClr>
          </a:solidFill>
          <a:ln w="38100" cap="sq">
            <a:solidFill>
              <a:srgbClr val="FDFDFD"/>
            </a:solidFill>
            <a:miter lim="800000"/>
          </a:ln>
          <a:effectLst>
            <a:outerShdw blurRad="88900" dist="25400" dir="5400000" sx="101000" sy="101000" algn="t" rotWithShape="0">
              <a:prstClr val="black">
                <a:alpha val="5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>
              <a:buNone/>
              <a:defRPr sz="1800"/>
            </a:lvl1pPr>
          </a:lstStyle>
          <a:p>
            <a:r>
              <a:rPr lang="en-GB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C0651-905C-6D42-9E83-4E32E144624B}" type="datetimeFigureOut">
              <a:rPr lang="en-US" smtClean="0"/>
              <a:t>9/8/26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FE0FA-F89D-1548-995F-E4894A761E2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0" y="457200"/>
            <a:ext cx="1497106" cy="581025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6888" y="457200"/>
            <a:ext cx="6513511" cy="5810250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C0651-905C-6D42-9E83-4E32E144624B}" type="datetimeFigureOut">
              <a:rPr lang="en-US" smtClean="0"/>
              <a:t>9/8/26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FE0FA-F89D-1548-995F-E4894A761E2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5174" y="79468"/>
            <a:ext cx="7612063" cy="141763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175" y="2070846"/>
            <a:ext cx="7612064" cy="41820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8D7C0651-905C-6D42-9E83-4E32E144624B}" type="datetimeFigureOut">
              <a:rPr lang="en-US" smtClean="0"/>
              <a:t>9/8/26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43753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05300" y="6356350"/>
            <a:ext cx="533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B19FE0FA-F89D-1548-995F-E4894A761E2A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800" kern="1200">
          <a:solidFill>
            <a:schemeClr val="tx2"/>
          </a:solidFill>
          <a:effectLst>
            <a:outerShdw blurRad="50800" dist="25400" dir="2700000" algn="tl" rotWithShape="0">
              <a:schemeClr val="bg1">
                <a:alpha val="4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2000"/>
        </a:spcBef>
        <a:buFont typeface="Wingdings 2" pitchFamily="18" charset="2"/>
        <a:buChar char=""/>
        <a:defRPr sz="2400" kern="120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1pPr>
      <a:lvl2pPr marL="685800" indent="-336550" algn="l" defTabSz="914400" rtl="0" eaLnBrk="1" latinLnBrk="0" hangingPunct="1">
        <a:spcBef>
          <a:spcPts val="600"/>
        </a:spcBef>
        <a:buFont typeface="Wingdings 2" pitchFamily="18" charset="2"/>
        <a:buChar char=""/>
        <a:defRPr sz="2200" kern="120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2pPr>
      <a:lvl3pPr marL="1035050" indent="-349250" algn="l" defTabSz="914400" rtl="0" eaLnBrk="1" latinLnBrk="0" hangingPunct="1">
        <a:spcBef>
          <a:spcPts val="600"/>
        </a:spcBef>
        <a:buFont typeface="Wingdings 2" pitchFamily="18" charset="2"/>
        <a:buChar char=""/>
        <a:defRPr sz="2000" kern="120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3pPr>
      <a:lvl4pPr marL="1371600" indent="-336550" algn="l" defTabSz="914400" rtl="0" eaLnBrk="1" latinLnBrk="0" hangingPunct="1">
        <a:spcBef>
          <a:spcPts val="600"/>
        </a:spcBef>
        <a:buFont typeface="Wingdings 2" pitchFamily="18" charset="2"/>
        <a:buChar char=""/>
        <a:defRPr sz="1800" kern="120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4pPr>
      <a:lvl5pPr marL="1720850" indent="-349250" algn="l" defTabSz="914400" rtl="0" eaLnBrk="1" latinLnBrk="0" hangingPunct="1">
        <a:spcBef>
          <a:spcPts val="600"/>
        </a:spcBef>
        <a:buFont typeface="Wingdings 2" pitchFamily="18" charset="2"/>
        <a:buChar char=""/>
        <a:defRPr sz="1800" kern="120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5pPr>
      <a:lvl6pPr marL="2055813" indent="-344488" algn="l" defTabSz="914400" rtl="0" eaLnBrk="1" latinLnBrk="0" hangingPunct="1">
        <a:spcBef>
          <a:spcPct val="20000"/>
        </a:spcBef>
        <a:buFont typeface="Wingdings 2" pitchFamily="18" charset="2"/>
        <a:buChar char=""/>
        <a:defRPr lang="en-US" sz="1800" kern="1200" dirty="0" smtClean="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6pPr>
      <a:lvl7pPr marL="2398713" indent="-344488" algn="l" defTabSz="914400" rtl="0" eaLnBrk="1" latinLnBrk="0" hangingPunct="1">
        <a:spcBef>
          <a:spcPct val="20000"/>
        </a:spcBef>
        <a:buFont typeface="Wingdings 2" pitchFamily="18" charset="2"/>
        <a:buChar char=""/>
        <a:defRPr lang="en-US" sz="1800" kern="1200" dirty="0" smtClean="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7pPr>
      <a:lvl8pPr marL="2743200" indent="-344488" algn="l" defTabSz="914400" rtl="0" eaLnBrk="1" latinLnBrk="0" hangingPunct="1">
        <a:spcBef>
          <a:spcPct val="20000"/>
        </a:spcBef>
        <a:buFont typeface="Wingdings 2" pitchFamily="18" charset="2"/>
        <a:buChar char=""/>
        <a:defRPr lang="en-US" sz="1800" kern="1200" dirty="0" smtClean="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8pPr>
      <a:lvl9pPr marL="3087688" indent="-344488" algn="l" defTabSz="914400" rtl="0" eaLnBrk="1" latinLnBrk="0" hangingPunct="1">
        <a:spcBef>
          <a:spcPct val="20000"/>
        </a:spcBef>
        <a:buFont typeface="Wingdings 2" pitchFamily="18" charset="2"/>
        <a:buChar char=""/>
        <a:defRPr lang="en-US" sz="1800" kern="1200" dirty="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sseoutdoors.co.uk/centres/kilve-court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rullprimary.com/page/?title=Yew&amp;pid=134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s://www.trullprimary.com/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mailto:Yew.Class@trullschool.co.uk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Welcome to Yew Class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2026-2027</a:t>
            </a:r>
          </a:p>
        </p:txBody>
      </p:sp>
    </p:spTree>
    <p:extLst>
      <p:ext uri="{BB962C8B-B14F-4D97-AF65-F5344CB8AC3E}">
        <p14:creationId xmlns:p14="http://schemas.microsoft.com/office/powerpoint/2010/main" val="27447451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Teaching Staff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Mr</a:t>
            </a:r>
            <a:r>
              <a:rPr lang="en-US" dirty="0"/>
              <a:t> Bond</a:t>
            </a:r>
          </a:p>
          <a:p>
            <a:r>
              <a:rPr lang="en-US" dirty="0" err="1"/>
              <a:t>Mr</a:t>
            </a:r>
            <a:r>
              <a:rPr lang="en-US" dirty="0"/>
              <a:t> Davis</a:t>
            </a:r>
          </a:p>
          <a:p>
            <a:r>
              <a:rPr lang="en-US" dirty="0" err="1"/>
              <a:t>Mrs</a:t>
            </a:r>
            <a:r>
              <a:rPr lang="en-US" dirty="0"/>
              <a:t> Andrews</a:t>
            </a:r>
          </a:p>
          <a:p>
            <a:r>
              <a:rPr lang="en-US" dirty="0"/>
              <a:t>Miss Guildford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 err="1"/>
              <a:t>Mrs</a:t>
            </a:r>
            <a:r>
              <a:rPr lang="en-US" dirty="0"/>
              <a:t> Mitchell</a:t>
            </a:r>
          </a:p>
        </p:txBody>
      </p:sp>
    </p:spTree>
    <p:extLst>
      <p:ext uri="{BB962C8B-B14F-4D97-AF65-F5344CB8AC3E}">
        <p14:creationId xmlns:p14="http://schemas.microsoft.com/office/powerpoint/2010/main" val="32706606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Timetable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3B1DA6B5-528B-DCCF-DB07-1C23D5240B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6883" y="1497106"/>
            <a:ext cx="8651439" cy="5266476"/>
          </a:xfrm>
        </p:spPr>
      </p:pic>
    </p:spTree>
    <p:extLst>
      <p:ext uri="{BB962C8B-B14F-4D97-AF65-F5344CB8AC3E}">
        <p14:creationId xmlns:p14="http://schemas.microsoft.com/office/powerpoint/2010/main" val="33925155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Routines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420" y="1756611"/>
            <a:ext cx="8037095" cy="4740441"/>
          </a:xfrm>
        </p:spPr>
        <p:txBody>
          <a:bodyPr>
            <a:normAutofit fontScale="77500" lnSpcReduction="20000"/>
          </a:bodyPr>
          <a:lstStyle/>
          <a:p>
            <a:r>
              <a:rPr lang="en-GB" dirty="0"/>
              <a:t>Homework</a:t>
            </a:r>
          </a:p>
          <a:p>
            <a:pPr lvl="1">
              <a:buFont typeface="Wingdings" pitchFamily="2" charset="2"/>
              <a:buChar char="§"/>
            </a:pPr>
            <a:r>
              <a:rPr lang="en-GB" dirty="0"/>
              <a:t>5 CGP Homework Books in on a Thursday at the latest and back out on a Friday (if help is given, please put an S in the top corner) </a:t>
            </a:r>
          </a:p>
          <a:p>
            <a:pPr lvl="1">
              <a:buFont typeface="Wingdings" pitchFamily="2" charset="2"/>
              <a:buChar char="§"/>
            </a:pPr>
            <a:r>
              <a:rPr lang="en-GB" dirty="0"/>
              <a:t>Guided Reading Questions in on a Wednesday </a:t>
            </a:r>
          </a:p>
          <a:p>
            <a:pPr lvl="1">
              <a:buFont typeface="Wingdings" pitchFamily="2" charset="2"/>
              <a:buChar char="§"/>
            </a:pPr>
            <a:r>
              <a:rPr lang="en-GB" dirty="0"/>
              <a:t>Spellings, tested on a Monday – new ones out on a Monday to be practiced on the sheet. </a:t>
            </a:r>
          </a:p>
          <a:p>
            <a:r>
              <a:rPr lang="en-GB" dirty="0"/>
              <a:t>PE Kit (needed for a Monday and Friday </a:t>
            </a:r>
            <a:r>
              <a:rPr lang="mr-IN" dirty="0"/>
              <a:t>–</a:t>
            </a:r>
            <a:r>
              <a:rPr lang="en-GB" dirty="0"/>
              <a:t> yellow school t-shirt, green jumper, black tracksuit bottoms, black shorts/skirt and trainers). </a:t>
            </a:r>
          </a:p>
          <a:p>
            <a:r>
              <a:rPr lang="en-GB" dirty="0"/>
              <a:t>Forest school the second Autumn half term on Tuesdays. </a:t>
            </a:r>
          </a:p>
          <a:p>
            <a:r>
              <a:rPr lang="en-GB" dirty="0"/>
              <a:t>Things to bring into class – water bottles and snack pots. Children are more than welcome to bring pencil cases from home, we do have everything they will need, so you don’t need to provide anything. </a:t>
            </a:r>
          </a:p>
          <a:p>
            <a:r>
              <a:rPr lang="en-GB" dirty="0"/>
              <a:t>School Website has all the information for homework and upcoming events. </a:t>
            </a:r>
          </a:p>
        </p:txBody>
      </p:sp>
    </p:spTree>
    <p:extLst>
      <p:ext uri="{BB962C8B-B14F-4D97-AF65-F5344CB8AC3E}">
        <p14:creationId xmlns:p14="http://schemas.microsoft.com/office/powerpoint/2010/main" val="31433374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352E03-743F-FADF-F76B-31FC032047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1FC301-025E-5C28-89FF-333F099F38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Hopefully all your children have brought home their reading record with a book. </a:t>
            </a:r>
          </a:p>
          <a:p>
            <a:r>
              <a:rPr lang="en-GB" dirty="0"/>
              <a:t>Reading records will be collected in every 2 weeks just to keep tabs on how much we are reading and more importantly what we are reading. </a:t>
            </a:r>
          </a:p>
        </p:txBody>
      </p:sp>
    </p:spTree>
    <p:extLst>
      <p:ext uri="{BB962C8B-B14F-4D97-AF65-F5344CB8AC3E}">
        <p14:creationId xmlns:p14="http://schemas.microsoft.com/office/powerpoint/2010/main" val="40390306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Dates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SATs and Residential meeting: April 2027</a:t>
            </a:r>
          </a:p>
          <a:p>
            <a:r>
              <a:rPr lang="en-GB" dirty="0" err="1"/>
              <a:t>Bikeability</a:t>
            </a:r>
            <a:r>
              <a:rPr lang="en-GB" dirty="0"/>
              <a:t> 3 groups: 30th September/1</a:t>
            </a:r>
            <a:r>
              <a:rPr lang="en-GB" baseline="30000" dirty="0"/>
              <a:t>st</a:t>
            </a:r>
            <a:r>
              <a:rPr lang="en-GB" dirty="0"/>
              <a:t> October, 6</a:t>
            </a:r>
            <a:r>
              <a:rPr lang="en-GB" baseline="30000" dirty="0"/>
              <a:t>th</a:t>
            </a:r>
            <a:r>
              <a:rPr lang="en-GB" dirty="0"/>
              <a:t>/7</a:t>
            </a:r>
            <a:r>
              <a:rPr lang="en-GB" baseline="30000" dirty="0"/>
              <a:t>th</a:t>
            </a:r>
            <a:r>
              <a:rPr lang="en-GB" dirty="0"/>
              <a:t>, 19</a:t>
            </a:r>
            <a:r>
              <a:rPr lang="en-GB" baseline="30000" dirty="0"/>
              <a:t>th</a:t>
            </a:r>
            <a:r>
              <a:rPr lang="en-GB" dirty="0"/>
              <a:t>/20</a:t>
            </a:r>
            <a:r>
              <a:rPr lang="en-GB" baseline="30000" dirty="0"/>
              <a:t>th</a:t>
            </a:r>
            <a:r>
              <a:rPr lang="en-GB" dirty="0"/>
              <a:t> October (adult helpers required for the course to run)</a:t>
            </a:r>
          </a:p>
          <a:p>
            <a:r>
              <a:rPr lang="en-GB" dirty="0"/>
              <a:t>KS2 Test Week: 10</a:t>
            </a:r>
            <a:r>
              <a:rPr lang="en-GB" baseline="30000" dirty="0"/>
              <a:t>th</a:t>
            </a:r>
            <a:r>
              <a:rPr lang="en-GB" dirty="0"/>
              <a:t> May (All one week)</a:t>
            </a:r>
          </a:p>
          <a:p>
            <a:r>
              <a:rPr lang="en-GB" dirty="0"/>
              <a:t>Transition Days: 29</a:t>
            </a:r>
            <a:r>
              <a:rPr lang="en-GB" baseline="30000" dirty="0"/>
              <a:t>th</a:t>
            </a:r>
            <a:r>
              <a:rPr lang="en-GB" dirty="0"/>
              <a:t> and 30</a:t>
            </a:r>
            <a:r>
              <a:rPr lang="en-GB" baseline="30000" dirty="0"/>
              <a:t>th</a:t>
            </a:r>
            <a:r>
              <a:rPr lang="en-GB" dirty="0"/>
              <a:t> June </a:t>
            </a:r>
          </a:p>
          <a:p>
            <a:r>
              <a:rPr lang="en-GB" dirty="0"/>
              <a:t>Year 6 performance: 6th and 7th July</a:t>
            </a:r>
          </a:p>
          <a:p>
            <a:r>
              <a:rPr lang="en-GB" dirty="0"/>
              <a:t>Residential: 12</a:t>
            </a:r>
            <a:r>
              <a:rPr lang="en-GB" baseline="30000" dirty="0"/>
              <a:t>th</a:t>
            </a:r>
            <a:r>
              <a:rPr lang="en-GB" dirty="0"/>
              <a:t> – 14</a:t>
            </a:r>
            <a:r>
              <a:rPr lang="en-GB" baseline="30000" dirty="0"/>
              <a:t>th</a:t>
            </a:r>
            <a:r>
              <a:rPr lang="en-GB" dirty="0"/>
              <a:t> July</a:t>
            </a:r>
          </a:p>
          <a:p>
            <a:r>
              <a:rPr lang="en-GB" dirty="0"/>
              <a:t>Leavers Service: 21</a:t>
            </a:r>
            <a:r>
              <a:rPr lang="en-GB" baseline="30000" dirty="0"/>
              <a:t>st</a:t>
            </a:r>
            <a:r>
              <a:rPr lang="en-GB" dirty="0"/>
              <a:t> July</a:t>
            </a:r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12714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657FB7-3398-C882-5DA7-FE917E2DFF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Residential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400517-4713-0849-2C76-AA9ECE3E56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/>
              <a:t>Kilve</a:t>
            </a:r>
            <a:r>
              <a:rPr lang="en-GB" dirty="0"/>
              <a:t> Court – first time for all of us. </a:t>
            </a:r>
          </a:p>
          <a:p>
            <a:r>
              <a:rPr lang="en-GB" dirty="0"/>
              <a:t>Outdoor activities – they have the potential for water based activities as well as climbing, cycling and high ropes. </a:t>
            </a:r>
          </a:p>
          <a:p>
            <a:r>
              <a:rPr lang="en-GB" dirty="0">
                <a:hlinkClick r:id="rId2"/>
              </a:rPr>
              <a:t>https://sseoutdoors.co.uk/centres/kilve-court/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95529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KS2 Test Week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10</a:t>
            </a:r>
            <a:r>
              <a:rPr lang="en-GB" baseline="30000" dirty="0"/>
              <a:t>th</a:t>
            </a:r>
            <a:r>
              <a:rPr lang="en-GB" dirty="0"/>
              <a:t> May</a:t>
            </a:r>
          </a:p>
          <a:p>
            <a:r>
              <a:rPr lang="en-GB" dirty="0"/>
              <a:t>No Writing or Science paper.</a:t>
            </a:r>
          </a:p>
          <a:p>
            <a:r>
              <a:rPr lang="en-GB" dirty="0"/>
              <a:t>English spelling test.</a:t>
            </a:r>
          </a:p>
          <a:p>
            <a:r>
              <a:rPr lang="en-GB" dirty="0"/>
              <a:t>English grammar and punctuation test.</a:t>
            </a:r>
          </a:p>
          <a:p>
            <a:r>
              <a:rPr lang="en-GB" dirty="0"/>
              <a:t>English reading.</a:t>
            </a:r>
          </a:p>
          <a:p>
            <a:r>
              <a:rPr lang="en-GB" dirty="0"/>
              <a:t>Mathematics (3 papers </a:t>
            </a:r>
            <a:r>
              <a:rPr lang="mr-IN" dirty="0"/>
              <a:t>–</a:t>
            </a:r>
            <a:r>
              <a:rPr lang="en-GB" dirty="0"/>
              <a:t> arithmetic, reasoning 1 and reasoning 2). </a:t>
            </a:r>
          </a:p>
          <a:p>
            <a:r>
              <a:rPr lang="en-GB" dirty="0"/>
              <a:t>Teacher Assessment for writing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09820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KS2 Test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Children will receive 3 scores:</a:t>
            </a:r>
          </a:p>
          <a:p>
            <a:pPr lvl="1"/>
            <a:r>
              <a:rPr lang="en-GB" dirty="0"/>
              <a:t>Working at National Expectation – Yes/No.</a:t>
            </a:r>
          </a:p>
          <a:p>
            <a:pPr lvl="1"/>
            <a:r>
              <a:rPr lang="en-GB" dirty="0"/>
              <a:t>Scaled Score – 100 is expected.</a:t>
            </a:r>
          </a:p>
          <a:p>
            <a:pPr lvl="1"/>
            <a:r>
              <a:rPr lang="en-GB" dirty="0"/>
              <a:t>Raw Score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20521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can you do?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Reading - this is the most important thing you can do</a:t>
            </a:r>
          </a:p>
          <a:p>
            <a:r>
              <a:rPr lang="en-US" dirty="0"/>
              <a:t>Times Tables </a:t>
            </a:r>
            <a:r>
              <a:rPr lang="mr-IN" dirty="0"/>
              <a:t>–</a:t>
            </a:r>
            <a:r>
              <a:rPr lang="en-US" dirty="0"/>
              <a:t> through </a:t>
            </a:r>
            <a:r>
              <a:rPr lang="en-US" dirty="0" err="1"/>
              <a:t>ttrockstars</a:t>
            </a:r>
            <a:endParaRPr lang="en-US" dirty="0"/>
          </a:p>
          <a:p>
            <a:r>
              <a:rPr lang="en-US" dirty="0"/>
              <a:t>Spelling – regular engagement in their spellings</a:t>
            </a:r>
          </a:p>
          <a:p>
            <a:r>
              <a:rPr lang="en-US" dirty="0"/>
              <a:t>Interact with them about Homework</a:t>
            </a:r>
          </a:p>
          <a:p>
            <a:r>
              <a:rPr lang="en-US" dirty="0"/>
              <a:t>Check the website – </a:t>
            </a:r>
            <a:r>
              <a:rPr lang="en-US" dirty="0">
                <a:hlinkClick r:id="rId2"/>
              </a:rPr>
              <a:t>https://www.trullprimary.com/page/?title=Yew&amp;pid=134</a:t>
            </a:r>
            <a:endParaRPr lang="en-US" dirty="0"/>
          </a:p>
          <a:p>
            <a:r>
              <a:rPr lang="en-US" dirty="0"/>
              <a:t>Internet Sites – </a:t>
            </a:r>
            <a:r>
              <a:rPr lang="en-US" dirty="0" err="1"/>
              <a:t>MyMaths</a:t>
            </a:r>
            <a:r>
              <a:rPr lang="en-US" dirty="0"/>
              <a:t>, BBC Bitesize, etc.</a:t>
            </a:r>
          </a:p>
          <a:p>
            <a:r>
              <a:rPr lang="en-US" dirty="0"/>
              <a:t>Talk to them about their learning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89701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DA7F8E-3665-4E55-388A-A334488639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Secondary School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C9519E-1019-9C45-8710-75C3E6B604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Castle School – open morning –18</a:t>
            </a:r>
            <a:r>
              <a:rPr lang="en-GB" baseline="30000" dirty="0"/>
              <a:t>th</a:t>
            </a:r>
            <a:r>
              <a:rPr lang="en-GB" dirty="0"/>
              <a:t>, 22nd , 24</a:t>
            </a:r>
            <a:r>
              <a:rPr lang="en-GB" baseline="30000" dirty="0"/>
              <a:t>th</a:t>
            </a:r>
            <a:r>
              <a:rPr lang="en-GB" dirty="0"/>
              <a:t> Sept. Open evening 16</a:t>
            </a:r>
            <a:r>
              <a:rPr lang="en-GB" baseline="30000" dirty="0"/>
              <a:t>th</a:t>
            </a:r>
            <a:r>
              <a:rPr lang="en-GB" dirty="0"/>
              <a:t> Sept</a:t>
            </a:r>
          </a:p>
          <a:p>
            <a:r>
              <a:rPr lang="en-GB" dirty="0"/>
              <a:t>Bishops Foxes – open morning – 22</a:t>
            </a:r>
            <a:r>
              <a:rPr lang="en-GB" baseline="30000" dirty="0"/>
              <a:t>nd</a:t>
            </a:r>
            <a:r>
              <a:rPr lang="en-GB" dirty="0"/>
              <a:t> and 25</a:t>
            </a:r>
            <a:r>
              <a:rPr lang="en-GB" baseline="30000" dirty="0"/>
              <a:t>th</a:t>
            </a:r>
            <a:r>
              <a:rPr lang="en-GB" dirty="0"/>
              <a:t> Sept Open evening 17</a:t>
            </a:r>
            <a:r>
              <a:rPr lang="en-GB" baseline="30000" dirty="0"/>
              <a:t>th</a:t>
            </a:r>
            <a:r>
              <a:rPr lang="en-GB" dirty="0"/>
              <a:t> Sept</a:t>
            </a:r>
          </a:p>
          <a:p>
            <a:r>
              <a:rPr lang="en-GB" dirty="0"/>
              <a:t>Kingsmead – Open evening 1</a:t>
            </a:r>
            <a:r>
              <a:rPr lang="en-GB" baseline="30000" dirty="0"/>
              <a:t>st</a:t>
            </a:r>
            <a:r>
              <a:rPr lang="en-GB" dirty="0"/>
              <a:t> Oct</a:t>
            </a:r>
          </a:p>
          <a:p>
            <a:r>
              <a:rPr lang="en-GB" dirty="0"/>
              <a:t>Monkton Wood - Open evening 10</a:t>
            </a:r>
            <a:r>
              <a:rPr lang="en-GB" baseline="30000" dirty="0"/>
              <a:t>th</a:t>
            </a:r>
            <a:r>
              <a:rPr lang="en-GB" dirty="0"/>
              <a:t> Sept</a:t>
            </a:r>
          </a:p>
          <a:p>
            <a:r>
              <a:rPr lang="en-GB" dirty="0" err="1"/>
              <a:t>Pyrland</a:t>
            </a:r>
            <a:r>
              <a:rPr lang="en-GB" dirty="0"/>
              <a:t> School – dates to be released. </a:t>
            </a:r>
          </a:p>
          <a:p>
            <a:r>
              <a:rPr lang="en-GB" dirty="0"/>
              <a:t>Please see individual school websites for further information.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370586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6927" y="2069767"/>
            <a:ext cx="7680995" cy="458227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15648" y="484794"/>
            <a:ext cx="79305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u="sng" dirty="0">
                <a:solidFill>
                  <a:schemeClr val="accent2"/>
                </a:solidFill>
              </a:rPr>
              <a:t>Online Safety information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08154" y="1608102"/>
            <a:ext cx="80185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chemeClr val="accent2"/>
                </a:solidFill>
              </a:rPr>
              <a:t>Using the TEAM approach can help to keep children safe</a:t>
            </a:r>
            <a:r>
              <a:rPr lang="en-GB" dirty="0">
                <a:solidFill>
                  <a:schemeClr val="accent2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067320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68966" y="2179155"/>
            <a:ext cx="4969565" cy="27928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903" y="556666"/>
            <a:ext cx="6071705" cy="1003853"/>
          </a:xfrm>
        </p:spPr>
        <p:txBody>
          <a:bodyPr>
            <a:noAutofit/>
          </a:bodyPr>
          <a:lstStyle/>
          <a:p>
            <a:r>
              <a:rPr lang="en-GB" sz="1800" dirty="0"/>
              <a:t>Please visit our school website to find helpful resources to support you with online safety at home:</a:t>
            </a:r>
            <a:br>
              <a:rPr lang="en-GB" sz="1800" dirty="0"/>
            </a:br>
            <a:r>
              <a:rPr lang="en-GB" sz="1800" b="1" dirty="0">
                <a:hlinkClick r:id="rId2"/>
              </a:rPr>
              <a:t>https://www.trullprimary.com/</a:t>
            </a:r>
            <a:r>
              <a:rPr lang="en-GB" sz="1800" b="1" dirty="0"/>
              <a:t> </a:t>
            </a:r>
            <a:br>
              <a:rPr lang="en-GB" sz="1800" dirty="0"/>
            </a:br>
            <a:br>
              <a:rPr lang="en-GB" sz="1800" dirty="0"/>
            </a:br>
            <a:endParaRPr lang="en-GB" sz="18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25135"/>
          <a:stretch/>
        </p:blipFill>
        <p:spPr>
          <a:xfrm>
            <a:off x="259504" y="2248729"/>
            <a:ext cx="4788488" cy="265374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4102376" y="1814881"/>
            <a:ext cx="4755874" cy="29022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59109" y="1926696"/>
            <a:ext cx="4417156" cy="2678596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5864087" y="3630268"/>
            <a:ext cx="3279913" cy="234563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25600" y="3736607"/>
            <a:ext cx="3146341" cy="2184629"/>
          </a:xfrm>
          <a:prstGeom prst="rect">
            <a:avLst/>
          </a:prstGeom>
        </p:spPr>
      </p:pic>
      <p:cxnSp>
        <p:nvCxnSpPr>
          <p:cNvPr id="14" name="Straight Arrow Connector 13"/>
          <p:cNvCxnSpPr/>
          <p:nvPr/>
        </p:nvCxnSpPr>
        <p:spPr>
          <a:xfrm flipV="1">
            <a:off x="1341783" y="4717107"/>
            <a:ext cx="1302026" cy="741961"/>
          </a:xfrm>
          <a:prstGeom prst="straightConnector1">
            <a:avLst/>
          </a:prstGeom>
          <a:ln w="76200" cap="flat" cmpd="sng" algn="ctr">
            <a:solidFill>
              <a:srgbClr val="00B0F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V="1">
            <a:off x="4077125" y="3800222"/>
            <a:ext cx="754631" cy="1360671"/>
          </a:xfrm>
          <a:prstGeom prst="straightConnector1">
            <a:avLst/>
          </a:prstGeom>
          <a:ln w="76200" cap="flat" cmpd="sng" algn="ctr">
            <a:solidFill>
              <a:srgbClr val="00B0F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18" name="Title 1"/>
          <p:cNvSpPr txBox="1">
            <a:spLocks/>
          </p:cNvSpPr>
          <p:nvPr/>
        </p:nvSpPr>
        <p:spPr>
          <a:xfrm>
            <a:off x="259503" y="5224509"/>
            <a:ext cx="6071705" cy="639580"/>
          </a:xfrm>
          <a:prstGeom prst="rect">
            <a:avLst/>
          </a:prstGeom>
        </p:spPr>
        <p:txBody>
          <a:bodyPr vert="horz" lIns="68580" tIns="34290" rIns="68580" bIns="3429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br>
              <a:rPr lang="en-GB" sz="1800" dirty="0"/>
            </a:br>
            <a:br>
              <a:rPr lang="en-GB" sz="1800" dirty="0"/>
            </a:br>
            <a:endParaRPr lang="en-GB" sz="1800" dirty="0"/>
          </a:p>
        </p:txBody>
      </p:sp>
      <p:sp>
        <p:nvSpPr>
          <p:cNvPr id="19" name="Title 1"/>
          <p:cNvSpPr txBox="1">
            <a:spLocks/>
          </p:cNvSpPr>
          <p:nvPr/>
        </p:nvSpPr>
        <p:spPr>
          <a:xfrm>
            <a:off x="395982" y="5459068"/>
            <a:ext cx="6071705" cy="275306"/>
          </a:xfrm>
          <a:prstGeom prst="rect">
            <a:avLst/>
          </a:prstGeom>
        </p:spPr>
        <p:txBody>
          <a:bodyPr vert="horz" lIns="68580" tIns="34290" rIns="68580" bIns="3429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1800" dirty="0"/>
              <a:t>Click on the Wellbeing page to find the resources</a:t>
            </a:r>
            <a:br>
              <a:rPr lang="en-GB" sz="1800" dirty="0"/>
            </a:br>
            <a:br>
              <a:rPr lang="en-GB" sz="1800" dirty="0"/>
            </a:b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2317524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Any Questions?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9ED3DC1-0C5F-004F-A8D7-20F70DFEBDFE}"/>
              </a:ext>
            </a:extLst>
          </p:cNvPr>
          <p:cNvSpPr txBox="1"/>
          <p:nvPr/>
        </p:nvSpPr>
        <p:spPr>
          <a:xfrm>
            <a:off x="765174" y="2137558"/>
            <a:ext cx="761206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If you have any questions throughout please use the school or class email, come and see me on the door or ring the school office and they or I will get back to you.</a:t>
            </a:r>
          </a:p>
          <a:p>
            <a:endParaRPr lang="en-US" sz="2400" dirty="0">
              <a:solidFill>
                <a:schemeClr val="bg1"/>
              </a:solidFill>
            </a:endParaRPr>
          </a:p>
          <a:p>
            <a:r>
              <a:rPr lang="en-US" sz="2400" dirty="0">
                <a:solidFill>
                  <a:schemeClr val="bg1"/>
                </a:solidFill>
              </a:rPr>
              <a:t>Class email address: </a:t>
            </a:r>
            <a:r>
              <a:rPr lang="en-US" sz="2400" dirty="0">
                <a:solidFill>
                  <a:schemeClr val="bg1"/>
                </a:solidFill>
                <a:hlinkClick r:id="rId2"/>
              </a:rPr>
              <a:t>Yew.Class@trullschool.co.uk</a:t>
            </a:r>
            <a:endParaRPr lang="en-US" sz="2400" dirty="0">
              <a:solidFill>
                <a:schemeClr val="bg1"/>
              </a:solidFill>
            </a:endParaRPr>
          </a:p>
          <a:p>
            <a:r>
              <a:rPr lang="en-US" sz="2400" dirty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7592408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Habitat">
  <a:themeElements>
    <a:clrScheme name="Habitat">
      <a:dk1>
        <a:sysClr val="windowText" lastClr="000000"/>
      </a:dk1>
      <a:lt1>
        <a:sysClr val="window" lastClr="FFFFFF"/>
      </a:lt1>
      <a:dk2>
        <a:srgbClr val="194431"/>
      </a:dk2>
      <a:lt2>
        <a:srgbClr val="F0E6C3"/>
      </a:lt2>
      <a:accent1>
        <a:srgbClr val="F8C000"/>
      </a:accent1>
      <a:accent2>
        <a:srgbClr val="F88600"/>
      </a:accent2>
      <a:accent3>
        <a:srgbClr val="F83500"/>
      </a:accent3>
      <a:accent4>
        <a:srgbClr val="8B723D"/>
      </a:accent4>
      <a:accent5>
        <a:srgbClr val="818B3D"/>
      </a:accent5>
      <a:accent6>
        <a:srgbClr val="586215"/>
      </a:accent6>
      <a:hlink>
        <a:srgbClr val="FF621D"/>
      </a:hlink>
      <a:folHlink>
        <a:srgbClr val="F3D260"/>
      </a:folHlink>
    </a:clrScheme>
    <a:fontScheme name="Habitat">
      <a:majorFont>
        <a:latin typeface="Book Antiqua"/>
        <a:ea typeface=""/>
        <a:cs typeface=""/>
        <a:font script="Jpan" typeface="ＭＳ 明朝"/>
        <a:font script="Hans" typeface="宋体"/>
        <a:font script="Hant" typeface="新細明體"/>
      </a:majorFont>
      <a:minorFont>
        <a:latin typeface="Book Antiqua"/>
        <a:ea typeface=""/>
        <a:cs typeface=""/>
        <a:font script="Jpan" typeface="ＭＳ 明朝"/>
        <a:font script="Hans" typeface="宋体"/>
        <a:font script="Hant" typeface="新細明體"/>
      </a:minorFont>
    </a:fontScheme>
    <a:fmtScheme name="Habitat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10000"/>
                <a:satMod val="130000"/>
              </a:schemeClr>
              <a:schemeClr val="phClr">
                <a:satMod val="275000"/>
              </a:schemeClr>
            </a:duotone>
          </a:blip>
          <a:tile tx="0" ty="0" sx="40000" sy="4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40000"/>
                <a:satMod val="130000"/>
              </a:schemeClr>
              <a:schemeClr val="phClr">
                <a:satMod val="275000"/>
              </a:schemeClr>
            </a:duotone>
          </a:blip>
          <a:stretch/>
        </a:blipFill>
      </a:fillStyleLst>
      <a:lnStyleLst>
        <a:ln w="12700" cap="flat" cmpd="sng" algn="ctr">
          <a:solidFill>
            <a:schemeClr val="phClr">
              <a:shade val="90000"/>
              <a:satMod val="105000"/>
            </a:schemeClr>
          </a:solidFill>
          <a:prstDash val="solid"/>
        </a:ln>
        <a:ln w="25400" cap="flat" cmpd="sng" algn="ctr">
          <a:solidFill>
            <a:schemeClr val="phClr">
              <a:shade val="80000"/>
            </a:schemeClr>
          </a:solidFill>
          <a:prstDash val="solid"/>
        </a:ln>
        <a:ln w="25400" cap="flat" cmpd="sng" algn="ctr">
          <a:solidFill>
            <a:schemeClr val="phClr">
              <a:shade val="7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88900" dir="4200000" sx="105000" sy="105000" algn="t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76200" dist="25400" dir="13200000">
              <a:srgbClr val="000000">
                <a:alpha val="80000"/>
              </a:srgbClr>
            </a:innerShdw>
          </a:effectLst>
          <a:scene3d>
            <a:camera prst="orthographicFront">
              <a:rot lat="0" lon="0" rev="0"/>
            </a:camera>
            <a:lightRig rig="balanced" dir="t">
              <a:rot lat="0" lon="0" rev="19800000"/>
            </a:lightRig>
          </a:scene3d>
          <a:sp3d prstMaterial="softEdge">
            <a:bevelT w="0" h="0"/>
          </a:sp3d>
        </a:effectStyle>
      </a:effectStyleLst>
      <a:bgFillStyleLst>
        <a:blipFill rotWithShape="1">
          <a:blip xmlns:r="http://schemas.openxmlformats.org/officeDocument/2006/relationships" r:embed="rId3"/>
          <a:stretch/>
        </a:blipFill>
        <a:blipFill rotWithShape="1">
          <a:blip xmlns:r="http://schemas.openxmlformats.org/officeDocument/2006/relationships" r:embed="rId4"/>
          <a:stretch/>
        </a:blipFill>
        <a:blipFill rotWithShape="1">
          <a:blip xmlns:r="http://schemas.openxmlformats.org/officeDocument/2006/relationships" r:embed="rId5"/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Habitat.thmx</Template>
  <TotalTime>310</TotalTime>
  <Words>638</Words>
  <Application>Microsoft Macintosh PowerPoint</Application>
  <PresentationFormat>On-screen Show (4:3)</PresentationFormat>
  <Paragraphs>75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Book Antiqua</vt:lpstr>
      <vt:lpstr>Calibri</vt:lpstr>
      <vt:lpstr>Wingdings</vt:lpstr>
      <vt:lpstr>Wingdings 2</vt:lpstr>
      <vt:lpstr>Habitat</vt:lpstr>
      <vt:lpstr>Welcome to Yew Class</vt:lpstr>
      <vt:lpstr>Teaching Staff</vt:lpstr>
      <vt:lpstr>Timetable</vt:lpstr>
      <vt:lpstr>Routines</vt:lpstr>
      <vt:lpstr>Reading</vt:lpstr>
      <vt:lpstr>Dates</vt:lpstr>
      <vt:lpstr>Residential</vt:lpstr>
      <vt:lpstr>KS2 Test Week</vt:lpstr>
      <vt:lpstr>KS2 Test Information</vt:lpstr>
      <vt:lpstr>What can you do? </vt:lpstr>
      <vt:lpstr>Secondary School</vt:lpstr>
      <vt:lpstr>PowerPoint Presentation</vt:lpstr>
      <vt:lpstr>Please visit our school website to find helpful resources to support you with online safety at home: https://www.trullprimary.com/   </vt:lpstr>
      <vt:lpstr>Any Questions?</vt:lpstr>
    </vt:vector>
  </TitlesOfParts>
  <Company>Trull CE VA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Yew Class</dc:title>
  <dc:creator>David Bond</dc:creator>
  <cp:lastModifiedBy>David Bond</cp:lastModifiedBy>
  <cp:revision>21</cp:revision>
  <dcterms:created xsi:type="dcterms:W3CDTF">2018-09-17T13:34:22Z</dcterms:created>
  <dcterms:modified xsi:type="dcterms:W3CDTF">2026-09-08T16:30:16Z</dcterms:modified>
</cp:coreProperties>
</file>