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96" r:id="rId1"/>
  </p:sldMasterIdLst>
  <p:notesMasterIdLst>
    <p:notesMasterId r:id="rId21"/>
  </p:notesMasterIdLst>
  <p:handoutMasterIdLst>
    <p:handoutMasterId r:id="rId22"/>
  </p:handoutMasterIdLst>
  <p:sldIdLst>
    <p:sldId id="256" r:id="rId2"/>
    <p:sldId id="271" r:id="rId3"/>
    <p:sldId id="257" r:id="rId4"/>
    <p:sldId id="265" r:id="rId5"/>
    <p:sldId id="270" r:id="rId6"/>
    <p:sldId id="273" r:id="rId7"/>
    <p:sldId id="272" r:id="rId8"/>
    <p:sldId id="274" r:id="rId9"/>
    <p:sldId id="260" r:id="rId10"/>
    <p:sldId id="261" r:id="rId11"/>
    <p:sldId id="277" r:id="rId12"/>
    <p:sldId id="275" r:id="rId13"/>
    <p:sldId id="267" r:id="rId14"/>
    <p:sldId id="279" r:id="rId15"/>
    <p:sldId id="280" r:id="rId16"/>
    <p:sldId id="276" r:id="rId17"/>
    <p:sldId id="268" r:id="rId18"/>
    <p:sldId id="281" r:id="rId19"/>
    <p:sldId id="278" r:id="rId2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rnWhat="handouts4" clrMode="bw" frameSlides="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C56DE"/>
    <a:srgbClr val="F6772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69" d="100"/>
          <a:sy n="69" d="100"/>
        </p:scale>
        <p:origin x="1416"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7812ACED-D089-F148-8BB0-8A3753344B95}" type="datetimeFigureOut">
              <a:rPr lang="en-US" smtClean="0"/>
              <a:t>6/7/2022</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FB2B8E18-2DB9-BE4D-8301-27DEAFEB8954}" type="slidenum">
              <a:rPr lang="en-US" smtClean="0"/>
              <a:t>‹#›</a:t>
            </a:fld>
            <a:endParaRPr lang="en-US"/>
          </a:p>
        </p:txBody>
      </p:sp>
    </p:spTree>
    <p:extLst>
      <p:ext uri="{BB962C8B-B14F-4D97-AF65-F5344CB8AC3E}">
        <p14:creationId xmlns:p14="http://schemas.microsoft.com/office/powerpoint/2010/main" val="3659852587"/>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62634D7-A845-CC47-A636-C3A318E000A9}" type="datetimeFigureOut">
              <a:rPr lang="en-US" smtClean="0"/>
              <a:t>6/7/2022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1A5CAB9-8C07-9D4E-923D-502838D1BE98}" type="slidenum">
              <a:rPr lang="en-US" smtClean="0"/>
              <a:t>‹#›</a:t>
            </a:fld>
            <a:endParaRPr lang="en-US"/>
          </a:p>
        </p:txBody>
      </p:sp>
    </p:spTree>
    <p:extLst>
      <p:ext uri="{BB962C8B-B14F-4D97-AF65-F5344CB8AC3E}">
        <p14:creationId xmlns:p14="http://schemas.microsoft.com/office/powerpoint/2010/main" val="672465126"/>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66442" y="1447801"/>
            <a:ext cx="662096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866442" y="4777380"/>
            <a:ext cx="662096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13194D89-B323-DA42-98D2-6E793FFBDEDC}" type="datetime1">
              <a:rPr lang="en-GB" smtClean="0"/>
              <a:t>07/06/2022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D557872-304B-42CF-9867-F24DA21B755A}" type="slidenum">
              <a:rPr lang="en-GB" smtClean="0"/>
              <a:t>‹#›</a:t>
            </a:fld>
            <a:endParaRPr lang="en-GB"/>
          </a:p>
        </p:txBody>
      </p:sp>
    </p:spTree>
    <p:extLst>
      <p:ext uri="{BB962C8B-B14F-4D97-AF65-F5344CB8AC3E}">
        <p14:creationId xmlns:p14="http://schemas.microsoft.com/office/powerpoint/2010/main" val="34645713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7129DAB9-4DE0-9C4D-9848-1BF601F41060}" type="datetime1">
              <a:rPr lang="en-GB" smtClean="0"/>
              <a:t>07/06/2022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D557872-304B-42CF-9867-F24DA21B755A}" type="slidenum">
              <a:rPr lang="en-GB" smtClean="0"/>
              <a:t>‹#›</a:t>
            </a:fld>
            <a:endParaRPr lang="en-GB"/>
          </a:p>
        </p:txBody>
      </p:sp>
    </p:spTree>
    <p:extLst>
      <p:ext uri="{BB962C8B-B14F-4D97-AF65-F5344CB8AC3E}">
        <p14:creationId xmlns:p14="http://schemas.microsoft.com/office/powerpoint/2010/main" val="20405164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66443" y="2861734"/>
            <a:ext cx="662096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66442" y="4777381"/>
            <a:ext cx="662096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9A12CA6-D6E6-3540-92B0-971C9F4AE5D2}" type="datetime1">
              <a:rPr lang="en-GB" smtClean="0"/>
              <a:t>07/06/2022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D557872-304B-42CF-9867-F24DA21B755A}" type="slidenum">
              <a:rPr lang="en-GB" smtClean="0"/>
              <a:t>‹#›</a:t>
            </a:fld>
            <a:endParaRPr lang="en-GB"/>
          </a:p>
        </p:txBody>
      </p:sp>
    </p:spTree>
    <p:extLst>
      <p:ext uri="{BB962C8B-B14F-4D97-AF65-F5344CB8AC3E}">
        <p14:creationId xmlns:p14="http://schemas.microsoft.com/office/powerpoint/2010/main" val="17791529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27700" y="2060576"/>
            <a:ext cx="3298113"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241975" y="2056093"/>
            <a:ext cx="3298115"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AE10CEED-7DEE-3D4B-BD47-A6DA502ADB67}" type="datetime1">
              <a:rPr lang="en-GB" smtClean="0"/>
              <a:t>07/06/2022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D557872-304B-42CF-9867-F24DA21B755A}" type="slidenum">
              <a:rPr lang="en-GB" smtClean="0"/>
              <a:t>‹#›</a:t>
            </a:fld>
            <a:endParaRPr lang="en-GB"/>
          </a:p>
        </p:txBody>
      </p:sp>
    </p:spTree>
    <p:extLst>
      <p:ext uri="{BB962C8B-B14F-4D97-AF65-F5344CB8AC3E}">
        <p14:creationId xmlns:p14="http://schemas.microsoft.com/office/powerpoint/2010/main" val="122547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827700" y="1905000"/>
            <a:ext cx="3298112"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27700" y="2514600"/>
            <a:ext cx="3298113"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241976" y="1905000"/>
            <a:ext cx="3298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241976" y="2514600"/>
            <a:ext cx="3298113"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621B741D-A4A5-F645-8F1C-774B957819CA}" type="datetime1">
              <a:rPr lang="en-GB" smtClean="0"/>
              <a:t>07/06/2022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D557872-304B-42CF-9867-F24DA21B755A}" type="slidenum">
              <a:rPr lang="en-GB" smtClean="0"/>
              <a:t>‹#›</a:t>
            </a:fld>
            <a:endParaRPr lang="en-GB"/>
          </a:p>
        </p:txBody>
      </p:sp>
    </p:spTree>
    <p:extLst>
      <p:ext uri="{BB962C8B-B14F-4D97-AF65-F5344CB8AC3E}">
        <p14:creationId xmlns:p14="http://schemas.microsoft.com/office/powerpoint/2010/main" val="35856542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A664C8A7-905F-9A4F-B6D8-C7FEA3EB8593}" type="datetime1">
              <a:rPr lang="en-GB" smtClean="0"/>
              <a:t>07/06/2022</a:t>
            </a:fld>
            <a:endParaRPr lang="en-GB"/>
          </a:p>
        </p:txBody>
      </p:sp>
      <p:sp>
        <p:nvSpPr>
          <p:cNvPr id="5" name="Footer Placeholder 3"/>
          <p:cNvSpPr>
            <a:spLocks noGrp="1"/>
          </p:cNvSpPr>
          <p:nvPr>
            <p:ph type="ftr" sz="quarter" idx="11"/>
          </p:nvPr>
        </p:nvSpPr>
        <p:spPr/>
        <p:txBody>
          <a:bodyPr/>
          <a:lstStyle/>
          <a:p>
            <a:endParaRPr lang="en-GB"/>
          </a:p>
        </p:txBody>
      </p:sp>
      <p:sp>
        <p:nvSpPr>
          <p:cNvPr id="6" name="Slide Number Placeholder 4"/>
          <p:cNvSpPr>
            <a:spLocks noGrp="1"/>
          </p:cNvSpPr>
          <p:nvPr>
            <p:ph type="sldNum" sz="quarter" idx="12"/>
          </p:nvPr>
        </p:nvSpPr>
        <p:spPr/>
        <p:txBody>
          <a:bodyPr/>
          <a:lstStyle/>
          <a:p>
            <a:fld id="{DD557872-304B-42CF-9867-F24DA21B755A}" type="slidenum">
              <a:rPr lang="en-GB" smtClean="0"/>
              <a:t>‹#›</a:t>
            </a:fld>
            <a:endParaRPr lang="en-GB"/>
          </a:p>
        </p:txBody>
      </p:sp>
    </p:spTree>
    <p:extLst>
      <p:ext uri="{BB962C8B-B14F-4D97-AF65-F5344CB8AC3E}">
        <p14:creationId xmlns:p14="http://schemas.microsoft.com/office/powerpoint/2010/main" val="16373178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E4C05DC8-F809-1741-907A-CF6C38C72C0E}" type="datetime1">
              <a:rPr lang="en-GB" smtClean="0"/>
              <a:t>07/06/2022</a:t>
            </a:fld>
            <a:endParaRPr lang="en-GB"/>
          </a:p>
        </p:txBody>
      </p:sp>
      <p:sp>
        <p:nvSpPr>
          <p:cNvPr id="5" name="Footer Placeholder 2"/>
          <p:cNvSpPr>
            <a:spLocks noGrp="1"/>
          </p:cNvSpPr>
          <p:nvPr>
            <p:ph type="ftr" sz="quarter" idx="11"/>
          </p:nvPr>
        </p:nvSpPr>
        <p:spPr/>
        <p:txBody>
          <a:bodyPr/>
          <a:lstStyle/>
          <a:p>
            <a:endParaRPr lang="en-GB"/>
          </a:p>
        </p:txBody>
      </p:sp>
      <p:sp>
        <p:nvSpPr>
          <p:cNvPr id="6" name="Slide Number Placeholder 3"/>
          <p:cNvSpPr>
            <a:spLocks noGrp="1"/>
          </p:cNvSpPr>
          <p:nvPr>
            <p:ph type="sldNum" sz="quarter" idx="12"/>
          </p:nvPr>
        </p:nvSpPr>
        <p:spPr/>
        <p:txBody>
          <a:bodyPr/>
          <a:lstStyle/>
          <a:p>
            <a:fld id="{DD557872-304B-42CF-9867-F24DA21B755A}" type="slidenum">
              <a:rPr lang="en-GB" smtClean="0"/>
              <a:t>‹#›</a:t>
            </a:fld>
            <a:endParaRPr lang="en-GB"/>
          </a:p>
        </p:txBody>
      </p:sp>
    </p:spTree>
    <p:extLst>
      <p:ext uri="{BB962C8B-B14F-4D97-AF65-F5344CB8AC3E}">
        <p14:creationId xmlns:p14="http://schemas.microsoft.com/office/powerpoint/2010/main" val="13379936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6441" y="1447800"/>
            <a:ext cx="2551462"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3589397" y="1447800"/>
            <a:ext cx="3898013"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66441" y="3129281"/>
            <a:ext cx="2551462"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7" name="Date Placeholder 4"/>
          <p:cNvSpPr>
            <a:spLocks noGrp="1"/>
          </p:cNvSpPr>
          <p:nvPr>
            <p:ph type="dt" sz="half" idx="10"/>
          </p:nvPr>
        </p:nvSpPr>
        <p:spPr/>
        <p:txBody>
          <a:bodyPr/>
          <a:lstStyle/>
          <a:p>
            <a:fld id="{E9DF8288-CC48-524B-8F00-1918B626C291}" type="datetime1">
              <a:rPr lang="en-GB" smtClean="0"/>
              <a:t>07/06/2022</a:t>
            </a:fld>
            <a:endParaRPr lang="en-GB"/>
          </a:p>
        </p:txBody>
      </p:sp>
      <p:sp>
        <p:nvSpPr>
          <p:cNvPr id="5" name="Footer Placeholder 5"/>
          <p:cNvSpPr>
            <a:spLocks noGrp="1"/>
          </p:cNvSpPr>
          <p:nvPr>
            <p:ph type="ftr" sz="quarter" idx="11"/>
          </p:nvPr>
        </p:nvSpPr>
        <p:spPr/>
        <p:txBody>
          <a:bodyPr/>
          <a:lstStyle/>
          <a:p>
            <a:endParaRPr lang="en-GB"/>
          </a:p>
        </p:txBody>
      </p:sp>
      <p:sp>
        <p:nvSpPr>
          <p:cNvPr id="6" name="Slide Number Placeholder 6"/>
          <p:cNvSpPr>
            <a:spLocks noGrp="1"/>
          </p:cNvSpPr>
          <p:nvPr>
            <p:ph type="sldNum" sz="quarter" idx="12"/>
          </p:nvPr>
        </p:nvSpPr>
        <p:spPr/>
        <p:txBody>
          <a:bodyPr/>
          <a:lstStyle/>
          <a:p>
            <a:fld id="{DD557872-304B-42CF-9867-F24DA21B755A}" type="slidenum">
              <a:rPr lang="en-GB" smtClean="0"/>
              <a:t>‹#›</a:t>
            </a:fld>
            <a:endParaRPr lang="en-GB"/>
          </a:p>
        </p:txBody>
      </p:sp>
    </p:spTree>
    <p:extLst>
      <p:ext uri="{BB962C8B-B14F-4D97-AF65-F5344CB8AC3E}">
        <p14:creationId xmlns:p14="http://schemas.microsoft.com/office/powerpoint/2010/main" val="28763661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5656" y="1854192"/>
            <a:ext cx="3820674"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213517" y="1143000"/>
            <a:ext cx="2400925"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866441" y="3657600"/>
            <a:ext cx="3814728"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F42ABB5D-441C-234D-A5BF-0C494CFE9B70}" type="datetime1">
              <a:rPr lang="en-GB" smtClean="0"/>
              <a:t>07/06/2022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D557872-304B-42CF-9867-F24DA21B755A}" type="slidenum">
              <a:rPr lang="en-GB" smtClean="0"/>
              <a:t>‹#›</a:t>
            </a:fld>
            <a:endParaRPr lang="en-GB"/>
          </a:p>
        </p:txBody>
      </p:sp>
    </p:spTree>
    <p:extLst>
      <p:ext uri="{BB962C8B-B14F-4D97-AF65-F5344CB8AC3E}">
        <p14:creationId xmlns:p14="http://schemas.microsoft.com/office/powerpoint/2010/main" val="17954731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6443" y="4800587"/>
            <a:ext cx="66209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866442" y="685800"/>
            <a:ext cx="662096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866443" y="5367325"/>
            <a:ext cx="662096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7D366B5C-8DB9-674C-AA71-2FEA4C0D9AC3}" type="datetime1">
              <a:rPr lang="en-GB" smtClean="0"/>
              <a:t>07/06/2022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D557872-304B-42CF-9867-F24DA21B755A}" type="slidenum">
              <a:rPr lang="en-GB" smtClean="0"/>
              <a:t>‹#›</a:t>
            </a:fld>
            <a:endParaRPr lang="en-GB"/>
          </a:p>
        </p:txBody>
      </p:sp>
    </p:spTree>
    <p:extLst>
      <p:ext uri="{BB962C8B-B14F-4D97-AF65-F5344CB8AC3E}">
        <p14:creationId xmlns:p14="http://schemas.microsoft.com/office/powerpoint/2010/main" val="30202056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66442" y="1447800"/>
            <a:ext cx="6620968"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866442" y="3657600"/>
            <a:ext cx="6620968"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64F443F9-B2EA-C446-939E-820474E9E26C}" type="datetime1">
              <a:rPr lang="en-GB" smtClean="0"/>
              <a:t>07/06/2022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D557872-304B-42CF-9867-F24DA21B755A}" type="slidenum">
              <a:rPr lang="en-GB" smtClean="0"/>
              <a:t>‹#›</a:t>
            </a:fld>
            <a:endParaRPr lang="en-GB"/>
          </a:p>
        </p:txBody>
      </p:sp>
    </p:spTree>
    <p:extLst>
      <p:ext uri="{BB962C8B-B14F-4D97-AF65-F5344CB8AC3E}">
        <p14:creationId xmlns:p14="http://schemas.microsoft.com/office/powerpoint/2010/main" val="17280536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81409" y="1447800"/>
            <a:ext cx="6001049"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448177" y="3771174"/>
            <a:ext cx="546115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Edit Master text styles</a:t>
            </a:r>
          </a:p>
        </p:txBody>
      </p:sp>
      <p:sp>
        <p:nvSpPr>
          <p:cNvPr id="10" name="Text Placeholder 3"/>
          <p:cNvSpPr>
            <a:spLocks noGrp="1"/>
          </p:cNvSpPr>
          <p:nvPr>
            <p:ph type="body" sz="half" idx="2"/>
          </p:nvPr>
        </p:nvSpPr>
        <p:spPr>
          <a:xfrm>
            <a:off x="866442" y="4350657"/>
            <a:ext cx="6620968"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74C94FFF-88EA-3847-ACE8-CAE37439140B}" type="datetime1">
              <a:rPr lang="en-GB" smtClean="0"/>
              <a:t>07/06/2022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D557872-304B-42CF-9867-F24DA21B755A}" type="slidenum">
              <a:rPr lang="en-GB" smtClean="0"/>
              <a:t>‹#›</a:t>
            </a:fld>
            <a:endParaRPr lang="en-GB"/>
          </a:p>
        </p:txBody>
      </p:sp>
      <p:sp>
        <p:nvSpPr>
          <p:cNvPr id="12" name="TextBox 11"/>
          <p:cNvSpPr txBox="1"/>
          <p:nvPr/>
        </p:nvSpPr>
        <p:spPr>
          <a:xfrm>
            <a:off x="673897" y="971253"/>
            <a:ext cx="601591"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sz="12200" dirty="0"/>
              <a:t>“</a:t>
            </a:r>
          </a:p>
        </p:txBody>
      </p:sp>
      <p:sp>
        <p:nvSpPr>
          <p:cNvPr id="15" name="TextBox 14"/>
          <p:cNvSpPr txBox="1"/>
          <p:nvPr/>
        </p:nvSpPr>
        <p:spPr>
          <a:xfrm>
            <a:off x="6999690" y="2613787"/>
            <a:ext cx="601591"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sz="12200" dirty="0"/>
              <a:t>”</a:t>
            </a:r>
          </a:p>
        </p:txBody>
      </p:sp>
    </p:spTree>
    <p:extLst>
      <p:ext uri="{BB962C8B-B14F-4D97-AF65-F5344CB8AC3E}">
        <p14:creationId xmlns:p14="http://schemas.microsoft.com/office/powerpoint/2010/main" val="335655873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66441" y="3124201"/>
            <a:ext cx="6620969"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66442" y="4777381"/>
            <a:ext cx="6620968"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53AF689-D8E2-3F4F-9267-E1FA60262500}" type="datetime1">
              <a:rPr lang="en-GB" smtClean="0"/>
              <a:t>07/06/2022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D557872-304B-42CF-9867-F24DA21B755A}" type="slidenum">
              <a:rPr lang="en-GB" smtClean="0"/>
              <a:t>‹#›</a:t>
            </a:fld>
            <a:endParaRPr lang="en-GB"/>
          </a:p>
        </p:txBody>
      </p:sp>
    </p:spTree>
    <p:extLst>
      <p:ext uri="{BB962C8B-B14F-4D97-AF65-F5344CB8AC3E}">
        <p14:creationId xmlns:p14="http://schemas.microsoft.com/office/powerpoint/2010/main" val="281877532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474834" y="1981200"/>
            <a:ext cx="22107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6" name="Text Placeholder 3"/>
          <p:cNvSpPr>
            <a:spLocks noGrp="1"/>
          </p:cNvSpPr>
          <p:nvPr>
            <p:ph type="body" sz="half" idx="15"/>
          </p:nvPr>
        </p:nvSpPr>
        <p:spPr>
          <a:xfrm>
            <a:off x="489475" y="2667000"/>
            <a:ext cx="219608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2913504" y="1981200"/>
            <a:ext cx="2202754"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9" name="Text Placeholder 3"/>
          <p:cNvSpPr>
            <a:spLocks noGrp="1"/>
          </p:cNvSpPr>
          <p:nvPr>
            <p:ph type="body" sz="half" idx="16"/>
          </p:nvPr>
        </p:nvSpPr>
        <p:spPr>
          <a:xfrm>
            <a:off x="2905586" y="2667000"/>
            <a:ext cx="2210671"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5344917" y="1981200"/>
            <a:ext cx="219965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Text Placeholder 3"/>
          <p:cNvSpPr>
            <a:spLocks noGrp="1"/>
          </p:cNvSpPr>
          <p:nvPr>
            <p:ph type="body" sz="half" idx="17"/>
          </p:nvPr>
        </p:nvSpPr>
        <p:spPr>
          <a:xfrm>
            <a:off x="5344917" y="2667000"/>
            <a:ext cx="2199658"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7" name="Straight Connector 16"/>
          <p:cNvCxnSpPr/>
          <p:nvPr/>
        </p:nvCxnSpPr>
        <p:spPr>
          <a:xfrm>
            <a:off x="2795334"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5223030"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A0CB8951-F207-C84C-8150-30B8ABDE3FD6}" type="datetime1">
              <a:rPr lang="en-GB" smtClean="0"/>
              <a:t>07/06/2022</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D557872-304B-42CF-9867-F24DA21B755A}" type="slidenum">
              <a:rPr lang="en-GB" smtClean="0"/>
              <a:t>‹#›</a:t>
            </a:fld>
            <a:endParaRPr lang="en-GB"/>
          </a:p>
        </p:txBody>
      </p:sp>
    </p:spTree>
    <p:extLst>
      <p:ext uri="{BB962C8B-B14F-4D97-AF65-F5344CB8AC3E}">
        <p14:creationId xmlns:p14="http://schemas.microsoft.com/office/powerpoint/2010/main" val="227002007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489475" y="4250949"/>
            <a:ext cx="2205612"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9" name="Picture Placeholder 2"/>
          <p:cNvSpPr>
            <a:spLocks noGrp="1" noChangeAspect="1"/>
          </p:cNvSpPr>
          <p:nvPr>
            <p:ph type="pic" idx="15"/>
          </p:nvPr>
        </p:nvSpPr>
        <p:spPr>
          <a:xfrm>
            <a:off x="489475" y="2209800"/>
            <a:ext cx="2205612"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489475" y="4827212"/>
            <a:ext cx="2205612"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2917792" y="4250949"/>
            <a:ext cx="21984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0" name="Picture Placeholder 2"/>
          <p:cNvSpPr>
            <a:spLocks noGrp="1" noChangeAspect="1"/>
          </p:cNvSpPr>
          <p:nvPr>
            <p:ph type="pic" idx="21"/>
          </p:nvPr>
        </p:nvSpPr>
        <p:spPr>
          <a:xfrm>
            <a:off x="2917791" y="2209800"/>
            <a:ext cx="2198466"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2916776" y="4827211"/>
            <a:ext cx="2201378"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5344917" y="4250949"/>
            <a:ext cx="219965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1" name="Picture Placeholder 2"/>
          <p:cNvSpPr>
            <a:spLocks noGrp="1" noChangeAspect="1"/>
          </p:cNvSpPr>
          <p:nvPr>
            <p:ph type="pic" idx="22"/>
          </p:nvPr>
        </p:nvSpPr>
        <p:spPr>
          <a:xfrm>
            <a:off x="5344916" y="2209800"/>
            <a:ext cx="2199658"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5344824" y="4827209"/>
            <a:ext cx="2202571"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9" name="Straight Connector 18"/>
          <p:cNvCxnSpPr/>
          <p:nvPr/>
        </p:nvCxnSpPr>
        <p:spPr>
          <a:xfrm>
            <a:off x="2795334"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5223030"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9F1CD678-98C4-184B-970C-CF078D938585}" type="datetime1">
              <a:rPr lang="en-GB" smtClean="0"/>
              <a:t>07/06/2022</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D557872-304B-42CF-9867-F24DA21B755A}" type="slidenum">
              <a:rPr lang="en-GB" smtClean="0"/>
              <a:t>‹#›</a:t>
            </a:fld>
            <a:endParaRPr lang="en-GB"/>
          </a:p>
        </p:txBody>
      </p:sp>
    </p:spTree>
    <p:extLst>
      <p:ext uri="{BB962C8B-B14F-4D97-AF65-F5344CB8AC3E}">
        <p14:creationId xmlns:p14="http://schemas.microsoft.com/office/powerpoint/2010/main" val="355056014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724D4A2-DC1C-E445-9213-B6E14880626B}" type="datetime1">
              <a:rPr lang="en-GB" smtClean="0"/>
              <a:t>07/06/2022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D557872-304B-42CF-9867-F24DA21B755A}" type="slidenum">
              <a:rPr lang="en-GB" smtClean="0"/>
              <a:t>‹#›</a:t>
            </a:fld>
            <a:endParaRPr lang="en-GB"/>
          </a:p>
        </p:txBody>
      </p:sp>
    </p:spTree>
    <p:extLst>
      <p:ext uri="{BB962C8B-B14F-4D97-AF65-F5344CB8AC3E}">
        <p14:creationId xmlns:p14="http://schemas.microsoft.com/office/powerpoint/2010/main" val="59675145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229782" y="430214"/>
            <a:ext cx="1314793"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89475" y="773205"/>
            <a:ext cx="5568812" cy="5483134"/>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E314CFE-34E6-CF43-B673-011855632920}" type="datetime1">
              <a:rPr lang="en-GB" smtClean="0"/>
              <a:t>07/06/2022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D557872-304B-42CF-9867-F24DA21B755A}" type="slidenum">
              <a:rPr lang="en-GB" smtClean="0"/>
              <a:t>‹#›</a:t>
            </a:fld>
            <a:endParaRPr lang="en-GB"/>
          </a:p>
        </p:txBody>
      </p:sp>
    </p:spTree>
    <p:extLst>
      <p:ext uri="{BB962C8B-B14F-4D97-AF65-F5344CB8AC3E}">
        <p14:creationId xmlns:p14="http://schemas.microsoft.com/office/powerpoint/2010/main" val="7082743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22" name="Oval 21"/>
          <p:cNvSpPr/>
          <p:nvPr/>
        </p:nvSpPr>
        <p:spPr>
          <a:xfrm>
            <a:off x="629943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5689832" y="-457200"/>
            <a:ext cx="1600200" cy="1600200"/>
          </a:xfrm>
          <a:prstGeom prst="ellipse">
            <a:avLst/>
          </a:prstGeom>
          <a:gradFill flip="none" rotWithShape="1">
            <a:gsLst>
              <a:gs pos="0">
                <a:schemeClr val="bg2">
                  <a:lumMod val="60000"/>
                  <a:lumOff val="40000"/>
                  <a:alpha val="14000"/>
                </a:schemeClr>
              </a:gs>
              <a:gs pos="73000">
                <a:schemeClr val="bg2">
                  <a:lumMod val="60000"/>
                  <a:lumOff val="40000"/>
                  <a:alpha val="0"/>
                </a:schemeClr>
              </a:gs>
              <a:gs pos="36000">
                <a:schemeClr val="bg2">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6299432" y="6096000"/>
            <a:ext cx="990600" cy="990600"/>
          </a:xfrm>
          <a:prstGeom prst="ellipse">
            <a:avLst/>
          </a:prstGeom>
          <a:gradFill flip="none" rotWithShape="1">
            <a:gsLst>
              <a:gs pos="0">
                <a:schemeClr val="bg2">
                  <a:lumMod val="60000"/>
                  <a:lumOff val="40000"/>
                  <a:alpha val="9000"/>
                </a:schemeClr>
              </a:gs>
              <a:gs pos="66000">
                <a:schemeClr val="bg2">
                  <a:lumMod val="60000"/>
                  <a:lumOff val="40000"/>
                  <a:alpha val="0"/>
                </a:schemeClr>
              </a:gs>
              <a:gs pos="36000">
                <a:schemeClr val="bg2">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153988" y="2667000"/>
            <a:ext cx="4191000" cy="4191000"/>
          </a:xfrm>
          <a:prstGeom prst="ellipse">
            <a:avLst/>
          </a:prstGeom>
          <a:gradFill flip="none" rotWithShape="1">
            <a:gsLst>
              <a:gs pos="0">
                <a:schemeClr val="bg2">
                  <a:lumMod val="60000"/>
                  <a:lumOff val="40000"/>
                  <a:alpha val="11000"/>
                </a:schemeClr>
              </a:gs>
              <a:gs pos="75000">
                <a:schemeClr val="bg2">
                  <a:lumMod val="60000"/>
                  <a:lumOff val="40000"/>
                  <a:alpha val="0"/>
                </a:schemeClr>
              </a:gs>
              <a:gs pos="36000">
                <a:schemeClr val="bg2">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39788" y="2895600"/>
            <a:ext cx="2362200" cy="2362200"/>
          </a:xfrm>
          <a:prstGeom prst="ellipse">
            <a:avLst/>
          </a:prstGeom>
          <a:gradFill flip="none" rotWithShape="1">
            <a:gsLst>
              <a:gs pos="0">
                <a:schemeClr val="bg2">
                  <a:lumMod val="60000"/>
                  <a:lumOff val="40000"/>
                  <a:alpha val="8000"/>
                </a:schemeClr>
              </a:gs>
              <a:gs pos="72000">
                <a:schemeClr val="bg2">
                  <a:lumMod val="60000"/>
                  <a:lumOff val="40000"/>
                  <a:alpha val="0"/>
                </a:schemeClr>
              </a:gs>
              <a:gs pos="36000">
                <a:schemeClr val="bg2">
                  <a:lumMod val="60000"/>
                  <a:lumOff val="4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484710" y="452718"/>
            <a:ext cx="7055380"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827700" y="2052925"/>
            <a:ext cx="6711654" cy="4195481"/>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7494989" y="1828771"/>
            <a:ext cx="990599" cy="22865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97EA4FE1-6C38-C24F-87E4-BE7EAF351FEE}" type="datetime1">
              <a:rPr lang="en-GB" smtClean="0"/>
              <a:t>07/06/2022</a:t>
            </a:fld>
            <a:endParaRPr lang="en-GB"/>
          </a:p>
        </p:txBody>
      </p:sp>
      <p:sp>
        <p:nvSpPr>
          <p:cNvPr id="5" name="Footer Placeholder 4"/>
          <p:cNvSpPr>
            <a:spLocks noGrp="1"/>
          </p:cNvSpPr>
          <p:nvPr>
            <p:ph type="ftr" sz="quarter" idx="3"/>
          </p:nvPr>
        </p:nvSpPr>
        <p:spPr>
          <a:xfrm rot="5400000">
            <a:off x="6233335" y="3263371"/>
            <a:ext cx="3859795" cy="228660"/>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GB"/>
          </a:p>
        </p:txBody>
      </p:sp>
      <p:sp>
        <p:nvSpPr>
          <p:cNvPr id="6" name="Slide Number Placeholder 5"/>
          <p:cNvSpPr>
            <a:spLocks noGrp="1"/>
          </p:cNvSpPr>
          <p:nvPr>
            <p:ph type="sldNum" sz="quarter" idx="4"/>
          </p:nvPr>
        </p:nvSpPr>
        <p:spPr bwMode="gray">
          <a:xfrm>
            <a:off x="7766431" y="295736"/>
            <a:ext cx="628813" cy="767687"/>
          </a:xfrm>
          <a:prstGeom prst="rect">
            <a:avLst/>
          </a:prstGeom>
        </p:spPr>
        <p:txBody>
          <a:bodyPr vert="horz" lIns="91440" tIns="45720" rIns="91440" bIns="45720" rtlCol="0" anchor="b"/>
          <a:lstStyle>
            <a:lvl1pPr algn="ctr">
              <a:defRPr sz="2801" b="0" i="0">
                <a:solidFill>
                  <a:schemeClr val="tx1">
                    <a:tint val="75000"/>
                  </a:schemeClr>
                </a:solidFill>
              </a:defRPr>
            </a:lvl1pPr>
          </a:lstStyle>
          <a:p>
            <a:fld id="{DD557872-304B-42CF-9867-F24DA21B755A}" type="slidenum">
              <a:rPr lang="en-GB" smtClean="0"/>
              <a:t>‹#›</a:t>
            </a:fld>
            <a:endParaRPr lang="en-GB"/>
          </a:p>
        </p:txBody>
      </p:sp>
    </p:spTree>
    <p:extLst>
      <p:ext uri="{BB962C8B-B14F-4D97-AF65-F5344CB8AC3E}">
        <p14:creationId xmlns:p14="http://schemas.microsoft.com/office/powerpoint/2010/main" val="4197088553"/>
      </p:ext>
    </p:extLst>
  </p:cSld>
  <p:clrMap bg1="dk1" tx1="lt1" bg2="dk2" tx2="lt2" accent1="accent1" accent2="accent2" accent3="accent3" accent4="accent4" accent5="accent5" accent6="accent6" hlink="hlink" folHlink="folHlink"/>
  <p:sldLayoutIdLst>
    <p:sldLayoutId id="2147483997" r:id="rId1"/>
    <p:sldLayoutId id="2147483998" r:id="rId2"/>
    <p:sldLayoutId id="2147483999" r:id="rId3"/>
    <p:sldLayoutId id="2147484000" r:id="rId4"/>
    <p:sldLayoutId id="2147484001" r:id="rId5"/>
    <p:sldLayoutId id="2147484002" r:id="rId6"/>
    <p:sldLayoutId id="2147484003" r:id="rId7"/>
    <p:sldLayoutId id="2147484004" r:id="rId8"/>
    <p:sldLayoutId id="2147484005" r:id="rId9"/>
    <p:sldLayoutId id="2147484006" r:id="rId10"/>
    <p:sldLayoutId id="2147484007" r:id="rId11"/>
    <p:sldLayoutId id="2147484008" r:id="rId12"/>
    <p:sldLayoutId id="2147484009" r:id="rId13"/>
    <p:sldLayoutId id="2147484010" r:id="rId14"/>
    <p:sldLayoutId id="2147484011" r:id="rId15"/>
    <p:sldLayoutId id="2147484012" r:id="rId16"/>
    <p:sldLayoutId id="2147484013" r:id="rId17"/>
  </p:sldLayoutIdLst>
  <p:hf sldNum="0" hdr="0" ftr="0" dt="0"/>
  <p:txStyles>
    <p:titleStyle>
      <a:lvl1pPr algn="l" defTabSz="457207"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6" indent="-342906" algn="l" defTabSz="457207"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62" indent="-285755" algn="l" defTabSz="457207"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20"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27"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34"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14642"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49"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57"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64"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7" rtl="0" eaLnBrk="1" latinLnBrk="0" hangingPunct="1">
        <a:defRPr sz="1800" kern="1200">
          <a:solidFill>
            <a:schemeClr val="tx1"/>
          </a:solidFill>
          <a:latin typeface="+mn-lt"/>
          <a:ea typeface="+mn-ea"/>
          <a:cs typeface="+mn-cs"/>
        </a:defRPr>
      </a:lvl1pPr>
      <a:lvl2pPr marL="457207" algn="l" defTabSz="457207" rtl="0" eaLnBrk="1" latinLnBrk="0" hangingPunct="1">
        <a:defRPr sz="1800" kern="1200">
          <a:solidFill>
            <a:schemeClr val="tx1"/>
          </a:solidFill>
          <a:latin typeface="+mn-lt"/>
          <a:ea typeface="+mn-ea"/>
          <a:cs typeface="+mn-cs"/>
        </a:defRPr>
      </a:lvl2pPr>
      <a:lvl3pPr marL="914415" algn="l" defTabSz="457207" rtl="0" eaLnBrk="1" latinLnBrk="0" hangingPunct="1">
        <a:defRPr sz="1800" kern="1200">
          <a:solidFill>
            <a:schemeClr val="tx1"/>
          </a:solidFill>
          <a:latin typeface="+mn-lt"/>
          <a:ea typeface="+mn-ea"/>
          <a:cs typeface="+mn-cs"/>
        </a:defRPr>
      </a:lvl3pPr>
      <a:lvl4pPr marL="1371622" algn="l" defTabSz="457207" rtl="0" eaLnBrk="1" latinLnBrk="0" hangingPunct="1">
        <a:defRPr sz="1800" kern="1200">
          <a:solidFill>
            <a:schemeClr val="tx1"/>
          </a:solidFill>
          <a:latin typeface="+mn-lt"/>
          <a:ea typeface="+mn-ea"/>
          <a:cs typeface="+mn-cs"/>
        </a:defRPr>
      </a:lvl4pPr>
      <a:lvl5pPr marL="1828831" algn="l" defTabSz="457207" rtl="0" eaLnBrk="1" latinLnBrk="0" hangingPunct="1">
        <a:defRPr sz="1800" kern="1200">
          <a:solidFill>
            <a:schemeClr val="tx1"/>
          </a:solidFill>
          <a:latin typeface="+mn-lt"/>
          <a:ea typeface="+mn-ea"/>
          <a:cs typeface="+mn-cs"/>
        </a:defRPr>
      </a:lvl5pPr>
      <a:lvl6pPr marL="2286038" algn="l" defTabSz="457207" rtl="0" eaLnBrk="1" latinLnBrk="0" hangingPunct="1">
        <a:defRPr sz="1800" kern="1200">
          <a:solidFill>
            <a:schemeClr val="tx1"/>
          </a:solidFill>
          <a:latin typeface="+mn-lt"/>
          <a:ea typeface="+mn-ea"/>
          <a:cs typeface="+mn-cs"/>
        </a:defRPr>
      </a:lvl6pPr>
      <a:lvl7pPr marL="2743246" algn="l" defTabSz="457207" rtl="0" eaLnBrk="1" latinLnBrk="0" hangingPunct="1">
        <a:defRPr sz="1800" kern="1200">
          <a:solidFill>
            <a:schemeClr val="tx1"/>
          </a:solidFill>
          <a:latin typeface="+mn-lt"/>
          <a:ea typeface="+mn-ea"/>
          <a:cs typeface="+mn-cs"/>
        </a:defRPr>
      </a:lvl7pPr>
      <a:lvl8pPr marL="3200453" algn="l" defTabSz="457207" rtl="0" eaLnBrk="1" latinLnBrk="0" hangingPunct="1">
        <a:defRPr sz="1800" kern="1200">
          <a:solidFill>
            <a:schemeClr val="tx1"/>
          </a:solidFill>
          <a:latin typeface="+mn-lt"/>
          <a:ea typeface="+mn-ea"/>
          <a:cs typeface="+mn-cs"/>
        </a:defRPr>
      </a:lvl8pPr>
      <a:lvl9pPr marL="3657661" algn="l" defTabSz="45720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image" Target="../media/image22.png"/></Relationships>
</file>

<file path=ppt/slides/_rels/slide11.xml.rels><?xml version="1.0" encoding="UTF-8" standalone="yes"?>
<Relationships xmlns="http://schemas.openxmlformats.org/package/2006/relationships"><Relationship Id="rId2" Type="http://schemas.openxmlformats.org/officeDocument/2006/relationships/image" Target="../media/image24.e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hyperlink" Target="http://www.foundationyears.org.uk" TargetMode="External"/><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3.png"/><Relationship Id="rId7" Type="http://schemas.openxmlformats.org/officeDocument/2006/relationships/image" Target="../media/image37.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9838" t="19158" r="10668" b="10460"/>
          <a:stretch/>
        </p:blipFill>
        <p:spPr bwMode="auto">
          <a:xfrm>
            <a:off x="395536" y="260632"/>
            <a:ext cx="2880320" cy="2144918"/>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027"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10232" t="18574" r="10232" b="10195"/>
          <a:stretch/>
        </p:blipFill>
        <p:spPr bwMode="auto">
          <a:xfrm>
            <a:off x="5868144" y="260632"/>
            <a:ext cx="2808312" cy="2288966"/>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028" name="Picture 4"/>
          <p:cNvPicPr>
            <a:picLocks noChangeAspect="1" noChangeArrowheads="1"/>
          </p:cNvPicPr>
          <p:nvPr/>
        </p:nvPicPr>
        <p:blipFill rotWithShape="1">
          <a:blip r:embed="rId4">
            <a:extLst>
              <a:ext uri="{28A0092B-C50C-407E-A947-70E740481C1C}">
                <a14:useLocalDpi xmlns:a14="http://schemas.microsoft.com/office/drawing/2010/main" val="0"/>
              </a:ext>
            </a:extLst>
          </a:blip>
          <a:srcRect l="9956" t="20340" r="11133" b="12214"/>
          <a:stretch/>
        </p:blipFill>
        <p:spPr bwMode="auto">
          <a:xfrm>
            <a:off x="3402546" y="4974488"/>
            <a:ext cx="2520280" cy="1561068"/>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5" name="Rectangle 4"/>
          <p:cNvSpPr/>
          <p:nvPr/>
        </p:nvSpPr>
        <p:spPr>
          <a:xfrm>
            <a:off x="539552" y="2389165"/>
            <a:ext cx="7992888" cy="2585323"/>
          </a:xfrm>
          <a:prstGeom prst="rect">
            <a:avLst/>
          </a:prstGeom>
          <a:noFill/>
        </p:spPr>
        <p:txBody>
          <a:bodyPr wrap="square" lIns="91440" tIns="45720" rIns="91440" bIns="45720">
            <a:spAutoFit/>
            <a:scene3d>
              <a:camera prst="orthographicFront"/>
              <a:lightRig rig="threePt" dir="t"/>
            </a:scene3d>
            <a:sp3d extrusionH="57150">
              <a:extrusionClr>
                <a:schemeClr val="tx1"/>
              </a:extrusionClr>
            </a:sp3d>
          </a:bodyPr>
          <a:lstStyle/>
          <a:p>
            <a:pPr algn="ctr"/>
            <a:r>
              <a:rPr lang="en-US" sz="5400" b="1" cap="none" spc="0"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Comic Sans MS"/>
                <a:cs typeface="Comic Sans MS"/>
              </a:rPr>
              <a:t>Welcome to </a:t>
            </a:r>
            <a:r>
              <a:rPr lang="en-US" sz="5400" b="1" cap="none" spc="0" dirty="0" err="1"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Comic Sans MS"/>
                <a:cs typeface="Comic Sans MS"/>
              </a:rPr>
              <a:t>Trull</a:t>
            </a:r>
            <a:r>
              <a:rPr lang="en-US" sz="5400" b="1" cap="none" spc="0"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Comic Sans MS"/>
                <a:cs typeface="Comic Sans MS"/>
              </a:rPr>
              <a:t> Church of England VA Primary School</a:t>
            </a:r>
            <a:r>
              <a:rPr lang="en-US" sz="5400" b="1" cap="none" spc="0"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a:cs typeface="Comic Sans MS"/>
              </a:rPr>
              <a:t> </a:t>
            </a:r>
            <a:endParaRPr lang="en-US" sz="5400" b="1" cap="none"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a:cs typeface="Comic Sans MS"/>
            </a:endParaRPr>
          </a:p>
        </p:txBody>
      </p:sp>
      <p:pic>
        <p:nvPicPr>
          <p:cNvPr id="2" name="Picture 1" descr="Screen Shot 2020-05-12 at 13.37.20.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995936" y="404664"/>
            <a:ext cx="1333500" cy="1739900"/>
          </a:xfrm>
          <a:prstGeom prst="rect">
            <a:avLst/>
          </a:prstGeom>
        </p:spPr>
      </p:pic>
    </p:spTree>
    <p:extLst>
      <p:ext uri="{BB962C8B-B14F-4D97-AF65-F5344CB8AC3E}">
        <p14:creationId xmlns:p14="http://schemas.microsoft.com/office/powerpoint/2010/main" val="261579795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11560" y="836712"/>
            <a:ext cx="8064896" cy="5328592"/>
          </a:xfrm>
        </p:spPr>
        <p:txBody>
          <a:bodyPr>
            <a:normAutofit fontScale="92500" lnSpcReduction="20000"/>
          </a:bodyPr>
          <a:lstStyle/>
          <a:p>
            <a:pPr marL="0" indent="0">
              <a:buNone/>
            </a:pPr>
            <a:r>
              <a:rPr lang="en-US" sz="3300" dirty="0" smtClean="0">
                <a:latin typeface="Comic Sans MS"/>
                <a:cs typeface="Comic Sans MS"/>
              </a:rPr>
              <a:t>Dear Parents,</a:t>
            </a:r>
          </a:p>
          <a:p>
            <a:pPr marL="0" indent="0">
              <a:buNone/>
            </a:pPr>
            <a:endParaRPr lang="en-US" dirty="0">
              <a:latin typeface="Comic Sans MS"/>
              <a:cs typeface="Comic Sans MS"/>
            </a:endParaRPr>
          </a:p>
          <a:p>
            <a:pPr marL="0" indent="0">
              <a:buNone/>
            </a:pPr>
            <a:r>
              <a:rPr lang="en-US" sz="3000" dirty="0" smtClean="0">
                <a:latin typeface="Comic Sans MS"/>
                <a:cs typeface="Comic Sans MS"/>
              </a:rPr>
              <a:t>              Thank you so much for taking the time to look at our starting school page. We hope this PowerPoint will provide you with some useful information before your child starts school. We are looking forward to speaking to you over the next few weeks and meeting you and your child in September.</a:t>
            </a:r>
          </a:p>
          <a:p>
            <a:pPr marL="0" indent="0">
              <a:buNone/>
            </a:pPr>
            <a:r>
              <a:rPr lang="en-US" sz="3000" dirty="0" smtClean="0">
                <a:latin typeface="Comic Sans MS"/>
                <a:cs typeface="Comic Sans MS"/>
              </a:rPr>
              <a:t> </a:t>
            </a:r>
          </a:p>
          <a:p>
            <a:pPr marL="0" indent="0">
              <a:buNone/>
            </a:pPr>
            <a:r>
              <a:rPr lang="en-US" sz="3000" dirty="0" smtClean="0">
                <a:latin typeface="Comic Sans MS"/>
                <a:cs typeface="Comic Sans MS"/>
              </a:rPr>
              <a:t>If you have any further questions, please do not hesitate to contact the school via phone (01823 333239) or email.</a:t>
            </a:r>
            <a:endParaRPr lang="en-US" sz="3000" dirty="0">
              <a:latin typeface="Comic Sans MS"/>
              <a:cs typeface="Comic Sans MS"/>
            </a:endParaRPr>
          </a:p>
        </p:txBody>
      </p:sp>
    </p:spTree>
    <p:extLst>
      <p:ext uri="{BB962C8B-B14F-4D97-AF65-F5344CB8AC3E}">
        <p14:creationId xmlns:p14="http://schemas.microsoft.com/office/powerpoint/2010/main" val="23904670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6309320"/>
            <a:ext cx="6696744" cy="360040"/>
          </a:xfrm>
        </p:spPr>
        <p:txBody>
          <a:bodyPr>
            <a:normAutofit/>
          </a:bodyPr>
          <a:lstStyle/>
          <a:p>
            <a:pPr algn="l"/>
            <a:r>
              <a:rPr lang="en-GB" sz="1200" b="1" dirty="0" smtClean="0">
                <a:solidFill>
                  <a:srgbClr val="CCFFCC"/>
                </a:solidFill>
                <a:latin typeface="Comic Sans MS" panose="030F0702030302020204" pitchFamily="66" charset="0"/>
              </a:rPr>
              <a:t>Please return all consent forms to the school office or via email by </a:t>
            </a:r>
            <a:r>
              <a:rPr lang="en-GB" sz="1200" b="1" dirty="0" smtClean="0">
                <a:solidFill>
                  <a:srgbClr val="CCFFCC"/>
                </a:solidFill>
                <a:latin typeface="Comic Sans MS" panose="030F0702030302020204" pitchFamily="66" charset="0"/>
              </a:rPr>
              <a:t>24</a:t>
            </a:r>
            <a:r>
              <a:rPr lang="en-GB" sz="1200" b="1" baseline="30000" dirty="0" smtClean="0">
                <a:solidFill>
                  <a:srgbClr val="CCFFCC"/>
                </a:solidFill>
                <a:latin typeface="Comic Sans MS" panose="030F0702030302020204" pitchFamily="66" charset="0"/>
              </a:rPr>
              <a:t>th</a:t>
            </a:r>
            <a:r>
              <a:rPr lang="en-GB" sz="1200" b="1" dirty="0" smtClean="0">
                <a:solidFill>
                  <a:srgbClr val="CCFFCC"/>
                </a:solidFill>
                <a:latin typeface="Comic Sans MS" panose="030F0702030302020204" pitchFamily="66" charset="0"/>
              </a:rPr>
              <a:t> June.</a:t>
            </a:r>
            <a:endParaRPr lang="en-GB" sz="1200" b="1" dirty="0">
              <a:solidFill>
                <a:srgbClr val="FF0000"/>
              </a:solidFill>
              <a:latin typeface="Comic Sans MS" panose="030F0702030302020204" pitchFamily="66" charset="0"/>
            </a:endParaRPr>
          </a:p>
        </p:txBody>
      </p:sp>
      <p:sp>
        <p:nvSpPr>
          <p:cNvPr id="3" name="Content Placeholder 2"/>
          <p:cNvSpPr>
            <a:spLocks noGrp="1"/>
          </p:cNvSpPr>
          <p:nvPr>
            <p:ph idx="1"/>
          </p:nvPr>
        </p:nvSpPr>
        <p:spPr>
          <a:xfrm>
            <a:off x="395536" y="188640"/>
            <a:ext cx="5328592" cy="5760640"/>
          </a:xfrm>
        </p:spPr>
        <p:txBody>
          <a:bodyPr>
            <a:noAutofit/>
          </a:bodyPr>
          <a:lstStyle/>
          <a:p>
            <a:pPr marL="0" indent="0" algn="ctr">
              <a:buNone/>
            </a:pPr>
            <a:r>
              <a:rPr lang="en-US" b="1" u="sng" dirty="0">
                <a:latin typeface="Comic Sans MS"/>
                <a:cs typeface="Comic Sans MS"/>
              </a:rPr>
              <a:t> </a:t>
            </a:r>
            <a:r>
              <a:rPr lang="en-US" b="1" u="sng" dirty="0" smtClean="0">
                <a:latin typeface="Comic Sans MS"/>
                <a:cs typeface="Comic Sans MS"/>
              </a:rPr>
              <a:t>Starting School Pack</a:t>
            </a:r>
            <a:endParaRPr lang="en-GB" u="sng" dirty="0">
              <a:latin typeface="Comic Sans MS"/>
              <a:cs typeface="Comic Sans MS"/>
            </a:endParaRPr>
          </a:p>
          <a:p>
            <a:pPr marL="0" indent="0">
              <a:buNone/>
            </a:pPr>
            <a:r>
              <a:rPr lang="en-US" sz="1200" b="1" dirty="0" smtClean="0">
                <a:solidFill>
                  <a:srgbClr val="CCFFCC"/>
                </a:solidFill>
                <a:latin typeface="Comic Sans MS"/>
                <a:cs typeface="Comic Sans MS"/>
              </a:rPr>
              <a:t>You will receive a starting school pack in the post. The pack should contain the following information:</a:t>
            </a:r>
            <a:endParaRPr lang="en-GB" sz="1100" dirty="0">
              <a:solidFill>
                <a:srgbClr val="CCFFCC"/>
              </a:solidFill>
              <a:latin typeface="Comic Sans MS"/>
              <a:cs typeface="Comic Sans MS"/>
            </a:endParaRPr>
          </a:p>
          <a:p>
            <a:pPr lvl="0"/>
            <a:endParaRPr lang="en-US" sz="1100" dirty="0" smtClean="0">
              <a:latin typeface="Comic Sans MS"/>
              <a:cs typeface="Comic Sans MS"/>
            </a:endParaRPr>
          </a:p>
          <a:p>
            <a:pPr lvl="0"/>
            <a:r>
              <a:rPr lang="en-US" sz="1100" dirty="0" smtClean="0">
                <a:latin typeface="Comic Sans MS"/>
                <a:cs typeface="Comic Sans MS"/>
              </a:rPr>
              <a:t>Main </a:t>
            </a:r>
            <a:r>
              <a:rPr lang="en-US" sz="1100" dirty="0">
                <a:latin typeface="Comic Sans MS"/>
                <a:cs typeface="Comic Sans MS"/>
              </a:rPr>
              <a:t>induction letter </a:t>
            </a:r>
            <a:endParaRPr lang="en-US" sz="1100" dirty="0" smtClean="0">
              <a:latin typeface="Comic Sans MS"/>
              <a:cs typeface="Comic Sans MS"/>
            </a:endParaRPr>
          </a:p>
          <a:p>
            <a:pPr lvl="0"/>
            <a:r>
              <a:rPr lang="en-US" sz="1100" dirty="0" smtClean="0">
                <a:solidFill>
                  <a:srgbClr val="FFFFFF"/>
                </a:solidFill>
                <a:latin typeface="Comic Sans MS"/>
                <a:cs typeface="Comic Sans MS"/>
              </a:rPr>
              <a:t>Welcome </a:t>
            </a:r>
            <a:r>
              <a:rPr lang="en-US" sz="1100" dirty="0">
                <a:solidFill>
                  <a:srgbClr val="FFFFFF"/>
                </a:solidFill>
                <a:latin typeface="Comic Sans MS"/>
                <a:cs typeface="Comic Sans MS"/>
              </a:rPr>
              <a:t>to the Foundation Stage at Trull School </a:t>
            </a:r>
            <a:r>
              <a:rPr lang="en-US" sz="1100" dirty="0" smtClean="0">
                <a:solidFill>
                  <a:srgbClr val="FFFFFF"/>
                </a:solidFill>
                <a:latin typeface="Comic Sans MS"/>
                <a:cs typeface="Comic Sans MS"/>
              </a:rPr>
              <a:t>(Starting </a:t>
            </a:r>
            <a:r>
              <a:rPr lang="en-US" sz="1100" dirty="0">
                <a:solidFill>
                  <a:srgbClr val="FFFFFF"/>
                </a:solidFill>
                <a:latin typeface="Comic Sans MS"/>
                <a:cs typeface="Comic Sans MS"/>
              </a:rPr>
              <a:t>school booklet)</a:t>
            </a:r>
            <a:endParaRPr lang="en-GB" sz="1100" dirty="0">
              <a:solidFill>
                <a:srgbClr val="FFFFFF"/>
              </a:solidFill>
              <a:latin typeface="Comic Sans MS"/>
              <a:cs typeface="Comic Sans MS"/>
            </a:endParaRPr>
          </a:p>
          <a:p>
            <a:pPr lvl="0"/>
            <a:r>
              <a:rPr lang="en-US" sz="1100" dirty="0">
                <a:solidFill>
                  <a:srgbClr val="FFFFFF"/>
                </a:solidFill>
                <a:latin typeface="Comic Sans MS"/>
                <a:cs typeface="Comic Sans MS"/>
              </a:rPr>
              <a:t>Data Collection details form </a:t>
            </a:r>
            <a:endParaRPr lang="en-GB" sz="1100" dirty="0">
              <a:solidFill>
                <a:srgbClr val="FFFFFF"/>
              </a:solidFill>
              <a:latin typeface="Comic Sans MS"/>
              <a:cs typeface="Comic Sans MS"/>
            </a:endParaRPr>
          </a:p>
          <a:p>
            <a:pPr lvl="0"/>
            <a:r>
              <a:rPr lang="en-US" sz="1100" dirty="0" smtClean="0">
                <a:solidFill>
                  <a:srgbClr val="FFFFFF"/>
                </a:solidFill>
                <a:latin typeface="Comic Sans MS"/>
                <a:cs typeface="Comic Sans MS"/>
              </a:rPr>
              <a:t>Induction Booklet with Consent Form</a:t>
            </a:r>
            <a:endParaRPr lang="en-GB" sz="1100" dirty="0">
              <a:solidFill>
                <a:srgbClr val="FFFFFF"/>
              </a:solidFill>
              <a:latin typeface="Comic Sans MS"/>
              <a:cs typeface="Comic Sans MS"/>
            </a:endParaRPr>
          </a:p>
          <a:p>
            <a:pPr lvl="0"/>
            <a:r>
              <a:rPr lang="en-US" sz="1100" dirty="0" smtClean="0">
                <a:solidFill>
                  <a:srgbClr val="FFFFFF"/>
                </a:solidFill>
                <a:latin typeface="Comic Sans MS"/>
                <a:cs typeface="Comic Sans MS"/>
              </a:rPr>
              <a:t>Tapestry information/consent </a:t>
            </a:r>
            <a:r>
              <a:rPr lang="en-US" sz="1100" dirty="0" smtClean="0">
                <a:solidFill>
                  <a:srgbClr val="FFFFFF"/>
                </a:solidFill>
                <a:latin typeface="Comic Sans MS"/>
                <a:cs typeface="Comic Sans MS"/>
              </a:rPr>
              <a:t>form</a:t>
            </a:r>
            <a:endParaRPr lang="en-GB" sz="1100" dirty="0" smtClean="0">
              <a:solidFill>
                <a:srgbClr val="FFFFFF"/>
              </a:solidFill>
              <a:latin typeface="Comic Sans MS"/>
              <a:cs typeface="Comic Sans MS"/>
            </a:endParaRPr>
          </a:p>
          <a:p>
            <a:pPr lvl="0"/>
            <a:r>
              <a:rPr lang="en-US" sz="1100" dirty="0" smtClean="0">
                <a:latin typeface="Comic Sans MS"/>
                <a:cs typeface="Comic Sans MS"/>
              </a:rPr>
              <a:t>Universal </a:t>
            </a:r>
            <a:r>
              <a:rPr lang="en-US" sz="1100" dirty="0">
                <a:latin typeface="Comic Sans MS"/>
                <a:cs typeface="Comic Sans MS"/>
              </a:rPr>
              <a:t>Infant Free School Meals &amp; Pupil Premium leaflet </a:t>
            </a:r>
            <a:endParaRPr lang="en-GB" sz="1100" dirty="0">
              <a:latin typeface="Comic Sans MS"/>
              <a:cs typeface="Comic Sans MS"/>
            </a:endParaRPr>
          </a:p>
          <a:p>
            <a:pPr lvl="0"/>
            <a:r>
              <a:rPr lang="en-US" sz="1100" dirty="0">
                <a:latin typeface="Comic Sans MS"/>
                <a:cs typeface="Comic Sans MS"/>
              </a:rPr>
              <a:t>School dinners </a:t>
            </a:r>
            <a:r>
              <a:rPr lang="en-US" sz="1100" dirty="0" smtClean="0">
                <a:latin typeface="Comic Sans MS"/>
                <a:cs typeface="Comic Sans MS"/>
              </a:rPr>
              <a:t>information</a:t>
            </a:r>
            <a:r>
              <a:rPr lang="en-US" sz="1100" dirty="0" smtClean="0">
                <a:latin typeface="Comic Sans MS"/>
                <a:cs typeface="Comic Sans MS"/>
              </a:rPr>
              <a:t> </a:t>
            </a:r>
            <a:endParaRPr lang="en-GB" sz="1100" dirty="0">
              <a:latin typeface="Comic Sans MS"/>
              <a:cs typeface="Comic Sans MS"/>
            </a:endParaRPr>
          </a:p>
          <a:p>
            <a:pPr lvl="0"/>
            <a:r>
              <a:rPr lang="en-US" sz="1100" dirty="0" smtClean="0">
                <a:latin typeface="Comic Sans MS"/>
                <a:cs typeface="Comic Sans MS"/>
              </a:rPr>
              <a:t>Term </a:t>
            </a:r>
            <a:r>
              <a:rPr lang="en-US" sz="1100" dirty="0">
                <a:latin typeface="Comic Sans MS"/>
                <a:cs typeface="Comic Sans MS"/>
              </a:rPr>
              <a:t>dates </a:t>
            </a:r>
            <a:r>
              <a:rPr lang="en-GB" sz="1100" dirty="0" smtClean="0">
                <a:solidFill>
                  <a:srgbClr val="FFFFFF"/>
                </a:solidFill>
                <a:latin typeface="Comic Sans MS"/>
                <a:cs typeface="Comic Sans MS"/>
              </a:rPr>
              <a:t>2022/2023</a:t>
            </a:r>
            <a:endParaRPr lang="en-GB" sz="1100" dirty="0">
              <a:latin typeface="Comic Sans MS"/>
              <a:cs typeface="Comic Sans MS"/>
            </a:endParaRPr>
          </a:p>
          <a:p>
            <a:pPr lvl="0"/>
            <a:r>
              <a:rPr lang="en-US" sz="1100" dirty="0" smtClean="0">
                <a:latin typeface="Comic Sans MS"/>
                <a:cs typeface="Comic Sans MS"/>
              </a:rPr>
              <a:t>Free </a:t>
            </a:r>
            <a:r>
              <a:rPr lang="en-US" sz="1100" dirty="0">
                <a:latin typeface="Comic Sans MS"/>
                <a:cs typeface="Comic Sans MS"/>
              </a:rPr>
              <a:t>and </a:t>
            </a:r>
            <a:r>
              <a:rPr lang="en-US" sz="1100" dirty="0" err="1">
                <a:latin typeface="Comic Sans MS"/>
                <a:cs typeface="Comic Sans MS"/>
              </a:rPr>
              <a:t>subsidised</a:t>
            </a:r>
            <a:r>
              <a:rPr lang="en-US" sz="1100" dirty="0">
                <a:latin typeface="Comic Sans MS"/>
                <a:cs typeface="Comic Sans MS"/>
              </a:rPr>
              <a:t> milk information  </a:t>
            </a:r>
            <a:endParaRPr lang="en-US" sz="1100" dirty="0" smtClean="0">
              <a:latin typeface="Comic Sans MS"/>
              <a:cs typeface="Comic Sans MS"/>
            </a:endParaRPr>
          </a:p>
          <a:p>
            <a:pPr lvl="0"/>
            <a:r>
              <a:rPr lang="en-US" sz="1100" dirty="0" smtClean="0">
                <a:latin typeface="Comic Sans MS"/>
                <a:cs typeface="Comic Sans MS"/>
              </a:rPr>
              <a:t>Early </a:t>
            </a:r>
            <a:r>
              <a:rPr lang="en-US" sz="1100" dirty="0" smtClean="0">
                <a:latin typeface="Comic Sans MS"/>
                <a:cs typeface="Comic Sans MS"/>
              </a:rPr>
              <a:t>and Late club </a:t>
            </a:r>
          </a:p>
          <a:p>
            <a:pPr lvl="0"/>
            <a:endParaRPr lang="en-GB" sz="1100" dirty="0">
              <a:latin typeface="Comic Sans MS"/>
              <a:cs typeface="Comic Sans MS"/>
            </a:endParaRPr>
          </a:p>
          <a:p>
            <a:endParaRPr lang="en-GB" sz="1000" dirty="0" smtClean="0">
              <a:latin typeface="Comic Sans MS" panose="030F0702030302020204" pitchFamily="66" charset="0"/>
            </a:endParaRPr>
          </a:p>
        </p:txBody>
      </p:sp>
      <p:sp>
        <p:nvSpPr>
          <p:cNvPr id="4" name="TextBox 3"/>
          <p:cNvSpPr txBox="1"/>
          <p:nvPr/>
        </p:nvSpPr>
        <p:spPr>
          <a:xfrm>
            <a:off x="5652120" y="1340768"/>
            <a:ext cx="3168352" cy="1107996"/>
          </a:xfrm>
          <a:prstGeom prst="rect">
            <a:avLst/>
          </a:prstGeom>
          <a:noFill/>
        </p:spPr>
        <p:txBody>
          <a:bodyPr wrap="square" rtlCol="0">
            <a:spAutoFit/>
          </a:bodyPr>
          <a:lstStyle/>
          <a:p>
            <a:pPr marL="171450" lvl="0" indent="-171450">
              <a:buFont typeface="Arial"/>
              <a:buChar char="•"/>
            </a:pPr>
            <a:r>
              <a:rPr lang="en-US" sz="1100" dirty="0">
                <a:solidFill>
                  <a:srgbClr val="FFFFFF"/>
                </a:solidFill>
                <a:latin typeface="Comic Sans MS"/>
                <a:cs typeface="Comic Sans MS"/>
              </a:rPr>
              <a:t>Parents’ Guide to the Early Years Foundation Stage </a:t>
            </a:r>
            <a:r>
              <a:rPr lang="en-US" sz="1100" dirty="0" smtClean="0">
                <a:solidFill>
                  <a:srgbClr val="FFFFFF"/>
                </a:solidFill>
                <a:latin typeface="Comic Sans MS"/>
                <a:cs typeface="Comic Sans MS"/>
              </a:rPr>
              <a:t>Framework</a:t>
            </a:r>
          </a:p>
          <a:p>
            <a:pPr lvl="0"/>
            <a:endParaRPr lang="en-GB" sz="1100" dirty="0">
              <a:solidFill>
                <a:srgbClr val="FFFFFF"/>
              </a:solidFill>
              <a:latin typeface="Comic Sans MS"/>
              <a:cs typeface="Comic Sans MS"/>
            </a:endParaRPr>
          </a:p>
          <a:p>
            <a:pPr marL="171450" lvl="0" indent="-171450">
              <a:buFont typeface="Arial"/>
              <a:buChar char="•"/>
            </a:pPr>
            <a:r>
              <a:rPr lang="en-US" sz="1100" dirty="0">
                <a:latin typeface="Comic Sans MS"/>
                <a:cs typeface="Comic Sans MS"/>
              </a:rPr>
              <a:t>Trull School Fundraisers information </a:t>
            </a:r>
            <a:r>
              <a:rPr lang="en-US" sz="1100" dirty="0" smtClean="0">
                <a:latin typeface="Comic Sans MS"/>
                <a:cs typeface="Comic Sans MS"/>
              </a:rPr>
              <a:t>sheet</a:t>
            </a:r>
            <a:endParaRPr lang="en-GB" sz="1100" dirty="0">
              <a:latin typeface="Comic Sans MS"/>
              <a:cs typeface="Comic Sans MS"/>
            </a:endParaRPr>
          </a:p>
          <a:p>
            <a:pPr marL="171450" lvl="0" indent="-171450">
              <a:buFont typeface="Arial"/>
              <a:buChar char="•"/>
            </a:pPr>
            <a:endParaRPr lang="en-GB" sz="1100" dirty="0" smtClean="0">
              <a:latin typeface="Comic Sans MS"/>
              <a:cs typeface="Comic Sans MS"/>
            </a:endParaRPr>
          </a:p>
          <a:p>
            <a:endParaRPr lang="en-GB" sz="1100" dirty="0">
              <a:latin typeface="Comic Sans MS"/>
              <a:cs typeface="Comic Sans MS"/>
            </a:endParaRPr>
          </a:p>
        </p:txBody>
      </p:sp>
    </p:spTree>
    <p:extLst>
      <p:ext uri="{BB962C8B-B14F-4D97-AF65-F5344CB8AC3E}">
        <p14:creationId xmlns:p14="http://schemas.microsoft.com/office/powerpoint/2010/main" val="217547334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ext uri="{D42A27DB-BD31-4B8C-83A1-F6EECF244321}">
                <p14:modId xmlns:p14="http://schemas.microsoft.com/office/powerpoint/2010/main" val="4202288674"/>
              </p:ext>
            </p:extLst>
          </p:nvPr>
        </p:nvGraphicFramePr>
        <p:xfrm>
          <a:off x="539552" y="332655"/>
          <a:ext cx="7848872" cy="5972121"/>
        </p:xfrm>
        <a:graphic>
          <a:graphicData uri="http://schemas.openxmlformats.org/drawingml/2006/table">
            <a:tbl>
              <a:tblPr firstRow="1" bandRow="1">
                <a:tableStyleId>{5C22544A-7EE6-4342-B048-85BDC9FD1C3A}</a:tableStyleId>
              </a:tblPr>
              <a:tblGrid>
                <a:gridCol w="7848872">
                  <a:extLst>
                    <a:ext uri="{9D8B030D-6E8A-4147-A177-3AD203B41FA5}">
                      <a16:colId xmlns:a16="http://schemas.microsoft.com/office/drawing/2014/main" val="20000"/>
                    </a:ext>
                  </a:extLst>
                </a:gridCol>
              </a:tblGrid>
              <a:tr h="504057">
                <a:tc>
                  <a:txBody>
                    <a:bodyPr/>
                    <a:lstStyle/>
                    <a:p>
                      <a:pPr algn="ctr"/>
                      <a:r>
                        <a:rPr lang="en-GB" sz="3200" u="sng" dirty="0" smtClean="0">
                          <a:latin typeface="Comic Sans MS" panose="030F0702030302020204" pitchFamily="66" charset="0"/>
                        </a:rPr>
                        <a:t>Our Induction Process</a:t>
                      </a:r>
                      <a:endParaRPr lang="en-GB" sz="3200" u="sng" dirty="0">
                        <a:latin typeface="Comic Sans MS" panose="030F0702030302020204" pitchFamily="66" charset="0"/>
                      </a:endParaRPr>
                    </a:p>
                  </a:txBody>
                  <a:tcPr/>
                </a:tc>
                <a:extLst>
                  <a:ext uri="{0D108BD9-81ED-4DB2-BD59-A6C34878D82A}">
                    <a16:rowId xmlns:a16="http://schemas.microsoft.com/office/drawing/2014/main" val="10000"/>
                  </a:ext>
                </a:extLst>
              </a:tr>
              <a:tr h="684360">
                <a:tc>
                  <a:txBody>
                    <a:bodyPr/>
                    <a:lstStyle/>
                    <a:p>
                      <a:r>
                        <a:rPr lang="en-GB" b="1" u="sng" baseline="0" dirty="0" smtClean="0">
                          <a:latin typeface="Comic Sans MS" panose="030F0702030302020204" pitchFamily="66" charset="0"/>
                        </a:rPr>
                        <a:t>June/July</a:t>
                      </a:r>
                    </a:p>
                    <a:p>
                      <a:r>
                        <a:rPr lang="en-GB" baseline="0" dirty="0" smtClean="0">
                          <a:latin typeface="Comic Sans MS" panose="030F0702030302020204" pitchFamily="66" charset="0"/>
                        </a:rPr>
                        <a:t>We will visit your child’s pre schools before the </a:t>
                      </a:r>
                    </a:p>
                    <a:p>
                      <a:r>
                        <a:rPr lang="en-GB" baseline="0" dirty="0" smtClean="0">
                          <a:latin typeface="Comic Sans MS" panose="030F0702030302020204" pitchFamily="66" charset="0"/>
                        </a:rPr>
                        <a:t>end of this term.</a:t>
                      </a:r>
                    </a:p>
                    <a:p>
                      <a:r>
                        <a:rPr lang="en-GB" baseline="0" dirty="0" smtClean="0">
                          <a:latin typeface="Comic Sans MS" panose="030F0702030302020204" pitchFamily="66" charset="0"/>
                        </a:rPr>
                        <a:t>Please sign your child up for one story session and one stay &amp; play session.</a:t>
                      </a:r>
                    </a:p>
                  </a:txBody>
                  <a:tcPr/>
                </a:tc>
                <a:extLst>
                  <a:ext uri="{0D108BD9-81ED-4DB2-BD59-A6C34878D82A}">
                    <a16:rowId xmlns:a16="http://schemas.microsoft.com/office/drawing/2014/main" val="10001"/>
                  </a:ext>
                </a:extLst>
              </a:tr>
              <a:tr h="594713">
                <a:tc>
                  <a:txBody>
                    <a:bodyPr/>
                    <a:lstStyle/>
                    <a:p>
                      <a:pPr marL="0" marR="0" lvl="0" indent="0" algn="l" defTabSz="457207" rtl="0" eaLnBrk="1" fontAlgn="auto" latinLnBrk="0" hangingPunct="1">
                        <a:lnSpc>
                          <a:spcPct val="100000"/>
                        </a:lnSpc>
                        <a:spcBef>
                          <a:spcPts val="0"/>
                        </a:spcBef>
                        <a:spcAft>
                          <a:spcPts val="0"/>
                        </a:spcAft>
                        <a:buClrTx/>
                        <a:buSzTx/>
                        <a:buFontTx/>
                        <a:buNone/>
                        <a:tabLst/>
                        <a:defRPr/>
                      </a:pPr>
                      <a:r>
                        <a:rPr lang="en-GB" baseline="0" dirty="0" smtClean="0">
                          <a:latin typeface="Comic Sans MS" panose="030F0702030302020204" pitchFamily="66" charset="0"/>
                        </a:rPr>
                        <a:t>Please visit our starting school page on our website which will be updated over the coming months.</a:t>
                      </a:r>
                    </a:p>
                    <a:p>
                      <a:pPr marL="0" marR="0" lvl="0" indent="0" algn="l" defTabSz="457207" rtl="0" eaLnBrk="1" fontAlgn="auto" latinLnBrk="0" hangingPunct="1">
                        <a:lnSpc>
                          <a:spcPct val="100000"/>
                        </a:lnSpc>
                        <a:spcBef>
                          <a:spcPts val="0"/>
                        </a:spcBef>
                        <a:spcAft>
                          <a:spcPts val="0"/>
                        </a:spcAft>
                        <a:buClrTx/>
                        <a:buSzTx/>
                        <a:buFontTx/>
                        <a:buNone/>
                        <a:tabLst/>
                        <a:defRPr/>
                      </a:pPr>
                      <a:endParaRPr lang="en-GB" dirty="0" smtClean="0">
                        <a:solidFill>
                          <a:srgbClr val="FF0000"/>
                        </a:solidFill>
                        <a:latin typeface="Comic Sans MS" panose="030F0702030302020204" pitchFamily="66" charset="0"/>
                      </a:endParaRPr>
                    </a:p>
                  </a:txBody>
                  <a:tcPr/>
                </a:tc>
                <a:extLst>
                  <a:ext uri="{0D108BD9-81ED-4DB2-BD59-A6C34878D82A}">
                    <a16:rowId xmlns:a16="http://schemas.microsoft.com/office/drawing/2014/main" val="10002"/>
                  </a:ext>
                </a:extLst>
              </a:tr>
              <a:tr h="1003881">
                <a:tc>
                  <a:txBody>
                    <a:bodyPr/>
                    <a:lstStyle/>
                    <a:p>
                      <a:r>
                        <a:rPr lang="en-GB" b="1" u="sng" baseline="0" dirty="0" smtClean="0">
                          <a:latin typeface="Comic Sans MS" panose="030F0702030302020204" pitchFamily="66" charset="0"/>
                        </a:rPr>
                        <a:t>Tapestry</a:t>
                      </a:r>
                    </a:p>
                    <a:p>
                      <a:r>
                        <a:rPr lang="en-GB" b="0" u="none" baseline="0" dirty="0" smtClean="0">
                          <a:latin typeface="Comic Sans MS" panose="030F0702030302020204" pitchFamily="66" charset="0"/>
                        </a:rPr>
                        <a:t>Before the summer holidays you will receive an activation link from Tapestry. (Please remember to check your spam folder</a:t>
                      </a:r>
                      <a:r>
                        <a:rPr lang="en-GB" b="0" u="none" baseline="0" dirty="0" smtClean="0">
                          <a:latin typeface="Comic Sans MS" panose="030F0702030302020204" pitchFamily="66" charset="0"/>
                        </a:rPr>
                        <a:t>.)</a:t>
                      </a:r>
                      <a:endParaRPr lang="en-GB" b="0" u="none" baseline="0" dirty="0" smtClean="0">
                        <a:latin typeface="Comic Sans MS" panose="030F0702030302020204" pitchFamily="66" charset="0"/>
                      </a:endParaRPr>
                    </a:p>
                  </a:txBody>
                  <a:tcPr/>
                </a:tc>
                <a:extLst>
                  <a:ext uri="{0D108BD9-81ED-4DB2-BD59-A6C34878D82A}">
                    <a16:rowId xmlns:a16="http://schemas.microsoft.com/office/drawing/2014/main" val="10003"/>
                  </a:ext>
                </a:extLst>
              </a:tr>
              <a:tr h="2011680">
                <a:tc>
                  <a:txBody>
                    <a:bodyPr/>
                    <a:lstStyle/>
                    <a:p>
                      <a:r>
                        <a:rPr lang="en-GB" b="1" u="sng" dirty="0" smtClean="0">
                          <a:latin typeface="Comic Sans MS" panose="030F0702030302020204" pitchFamily="66" charset="0"/>
                        </a:rPr>
                        <a:t>September</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u="none" dirty="0" smtClean="0">
                          <a:latin typeface="Comic Sans MS" panose="030F0702030302020204" pitchFamily="66" charset="0"/>
                        </a:rPr>
                        <a:t>You </a:t>
                      </a:r>
                      <a:r>
                        <a:rPr lang="en-GB" b="0" u="none" dirty="0" smtClean="0">
                          <a:latin typeface="Comic Sans MS" panose="030F0702030302020204" pitchFamily="66" charset="0"/>
                        </a:rPr>
                        <a:t>will book</a:t>
                      </a:r>
                      <a:r>
                        <a:rPr lang="en-GB" b="0" u="none" baseline="0" dirty="0" smtClean="0">
                          <a:latin typeface="Comic Sans MS" panose="030F0702030302020204" pitchFamily="66" charset="0"/>
                        </a:rPr>
                        <a:t> </a:t>
                      </a:r>
                      <a:r>
                        <a:rPr lang="en-GB" b="0" u="none" baseline="0" dirty="0" smtClean="0">
                          <a:latin typeface="Comic Sans MS" panose="030F0702030302020204" pitchFamily="66" charset="0"/>
                        </a:rPr>
                        <a:t>an appointment </a:t>
                      </a:r>
                      <a:r>
                        <a:rPr lang="en-GB" b="0" u="none" baseline="0" dirty="0" smtClean="0">
                          <a:latin typeface="Comic Sans MS" panose="030F0702030302020204" pitchFamily="66" charset="0"/>
                        </a:rPr>
                        <a:t>time on </a:t>
                      </a:r>
                      <a:r>
                        <a:rPr lang="en-GB" b="0" u="none" baseline="0" dirty="0" err="1" smtClean="0">
                          <a:latin typeface="Comic Sans MS" panose="030F0702030302020204" pitchFamily="66" charset="0"/>
                        </a:rPr>
                        <a:t>SCOPay</a:t>
                      </a:r>
                      <a:r>
                        <a:rPr lang="en-GB" b="0" u="none" baseline="0" dirty="0" smtClean="0">
                          <a:latin typeface="Comic Sans MS" panose="030F0702030302020204" pitchFamily="66" charset="0"/>
                        </a:rPr>
                        <a:t> </a:t>
                      </a:r>
                      <a:r>
                        <a:rPr lang="en-GB" b="0" u="none" baseline="0" dirty="0" smtClean="0">
                          <a:latin typeface="Comic Sans MS" panose="030F0702030302020204" pitchFamily="66" charset="0"/>
                        </a:rPr>
                        <a:t>to meet with us. </a:t>
                      </a:r>
                      <a:endParaRPr lang="en-GB" sz="1800" kern="1200" dirty="0" smtClean="0">
                        <a:solidFill>
                          <a:schemeClr val="dk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200" dirty="0" smtClean="0">
                          <a:solidFill>
                            <a:schemeClr val="dk1"/>
                          </a:solidFill>
                          <a:effectLst/>
                          <a:latin typeface="Comic Sans MS"/>
                          <a:ea typeface="+mn-ea"/>
                          <a:cs typeface="Comic Sans MS"/>
                        </a:rPr>
                        <a:t>This will be an opportunity for us to chat to you and your child.  Your</a:t>
                      </a:r>
                      <a:r>
                        <a:rPr lang="en-GB" sz="1800" kern="1200" baseline="0" dirty="0" smtClean="0">
                          <a:solidFill>
                            <a:schemeClr val="dk1"/>
                          </a:solidFill>
                          <a:effectLst/>
                          <a:latin typeface="Comic Sans MS"/>
                          <a:ea typeface="+mn-ea"/>
                          <a:cs typeface="Comic Sans MS"/>
                        </a:rPr>
                        <a:t> child will be shown their peg and can have a look around the classroom.</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u="sng" kern="1200" baseline="0" dirty="0" smtClean="0">
                          <a:solidFill>
                            <a:schemeClr val="dk1"/>
                          </a:solidFill>
                          <a:effectLst/>
                          <a:latin typeface="Comic Sans MS"/>
                          <a:ea typeface="+mn-ea"/>
                          <a:cs typeface="Comic Sans MS"/>
                        </a:rPr>
                        <a:t>End of September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u="none" kern="1200" baseline="0" dirty="0" smtClean="0">
                          <a:solidFill>
                            <a:schemeClr val="dk1"/>
                          </a:solidFill>
                          <a:effectLst/>
                          <a:latin typeface="Comic Sans MS"/>
                          <a:ea typeface="+mn-ea"/>
                          <a:cs typeface="Comic Sans MS"/>
                        </a:rPr>
                        <a:t>Our EYFS Curriculum Meeting (All parents welcome).</a:t>
                      </a:r>
                      <a:endParaRPr lang="en-GB" sz="1800" b="0" u="none" kern="1200" dirty="0" smtClean="0">
                        <a:solidFill>
                          <a:schemeClr val="dk1"/>
                        </a:solidFill>
                        <a:effectLst/>
                        <a:latin typeface="Comic Sans MS"/>
                        <a:ea typeface="+mn-ea"/>
                        <a:cs typeface="Comic Sans MS"/>
                      </a:endParaRPr>
                    </a:p>
                  </a:txBody>
                  <a:tcPr/>
                </a:tc>
                <a:extLst>
                  <a:ext uri="{0D108BD9-81ED-4DB2-BD59-A6C34878D82A}">
                    <a16:rowId xmlns:a16="http://schemas.microsoft.com/office/drawing/2014/main" val="10004"/>
                  </a:ext>
                </a:extLst>
              </a:tr>
            </a:tbl>
          </a:graphicData>
        </a:graphic>
      </p:graphicFrame>
      <p:pic>
        <p:nvPicPr>
          <p:cNvPr id="2" name="Picture 1" descr="Screen Shot 2020-05-12 at 13.28.54.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67166" y="3543826"/>
            <a:ext cx="698500" cy="660400"/>
          </a:xfrm>
          <a:prstGeom prst="rect">
            <a:avLst/>
          </a:prstGeom>
        </p:spPr>
      </p:pic>
      <p:grpSp>
        <p:nvGrpSpPr>
          <p:cNvPr id="7" name="Group 6"/>
          <p:cNvGrpSpPr/>
          <p:nvPr/>
        </p:nvGrpSpPr>
        <p:grpSpPr>
          <a:xfrm>
            <a:off x="7066210" y="345944"/>
            <a:ext cx="1584176" cy="938130"/>
            <a:chOff x="5796136" y="1482014"/>
            <a:chExt cx="1765176" cy="1154154"/>
          </a:xfrm>
        </p:grpSpPr>
        <p:pic>
          <p:nvPicPr>
            <p:cNvPr id="6" name="Picture 5" descr="Screen Shot 2020-05-12 at 13.40.18.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96136" y="1482014"/>
              <a:ext cx="1765176" cy="1154154"/>
            </a:xfrm>
            <a:prstGeom prst="rect">
              <a:avLst/>
            </a:prstGeom>
          </p:spPr>
        </p:pic>
        <p:pic>
          <p:nvPicPr>
            <p:cNvPr id="4" name="Picture 3" descr="Screen Shot 2020-05-12 at 13.37.20.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372200" y="1484784"/>
              <a:ext cx="648072" cy="845579"/>
            </a:xfrm>
            <a:prstGeom prst="rect">
              <a:avLst/>
            </a:prstGeom>
          </p:spPr>
        </p:pic>
      </p:grpSp>
    </p:spTree>
    <p:extLst>
      <p:ext uri="{BB962C8B-B14F-4D97-AF65-F5344CB8AC3E}">
        <p14:creationId xmlns:p14="http://schemas.microsoft.com/office/powerpoint/2010/main" val="328110084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ext uri="{D42A27DB-BD31-4B8C-83A1-F6EECF244321}">
                <p14:modId xmlns:p14="http://schemas.microsoft.com/office/powerpoint/2010/main" val="4248899626"/>
              </p:ext>
            </p:extLst>
          </p:nvPr>
        </p:nvGraphicFramePr>
        <p:xfrm>
          <a:off x="611559" y="332657"/>
          <a:ext cx="7776864" cy="4564217"/>
        </p:xfrm>
        <a:graphic>
          <a:graphicData uri="http://schemas.openxmlformats.org/drawingml/2006/table">
            <a:tbl>
              <a:tblPr firstRow="1" bandRow="1">
                <a:tableStyleId>{5C22544A-7EE6-4342-B048-85BDC9FD1C3A}</a:tableStyleId>
              </a:tblPr>
              <a:tblGrid>
                <a:gridCol w="7776864">
                  <a:extLst>
                    <a:ext uri="{9D8B030D-6E8A-4147-A177-3AD203B41FA5}">
                      <a16:colId xmlns:a16="http://schemas.microsoft.com/office/drawing/2014/main" val="20000"/>
                    </a:ext>
                  </a:extLst>
                </a:gridCol>
              </a:tblGrid>
              <a:tr h="576063">
                <a:tc>
                  <a:txBody>
                    <a:bodyPr/>
                    <a:lstStyle/>
                    <a:p>
                      <a:pPr algn="ctr"/>
                      <a:r>
                        <a:rPr lang="en-GB" sz="3200" dirty="0" smtClean="0">
                          <a:latin typeface="Comic Sans MS" panose="030F0702030302020204" pitchFamily="66" charset="0"/>
                        </a:rPr>
                        <a:t>EYFS</a:t>
                      </a:r>
                      <a:endParaRPr lang="en-GB" sz="3200" dirty="0">
                        <a:latin typeface="Comic Sans MS" panose="030F0702030302020204" pitchFamily="66" charset="0"/>
                      </a:endParaRPr>
                    </a:p>
                  </a:txBody>
                  <a:tcPr/>
                </a:tc>
                <a:extLst>
                  <a:ext uri="{0D108BD9-81ED-4DB2-BD59-A6C34878D82A}">
                    <a16:rowId xmlns:a16="http://schemas.microsoft.com/office/drawing/2014/main" val="10000"/>
                  </a:ext>
                </a:extLst>
              </a:tr>
              <a:tr h="1221079">
                <a:tc>
                  <a:txBody>
                    <a:bodyPr/>
                    <a:lstStyle/>
                    <a:p>
                      <a:endParaRPr lang="en-US" sz="1800" b="1" u="sng" kern="1200" dirty="0" smtClean="0">
                        <a:solidFill>
                          <a:schemeClr val="dk1"/>
                        </a:solidFill>
                        <a:effectLst/>
                        <a:latin typeface="Comic Sans MS"/>
                        <a:ea typeface="+mn-ea"/>
                        <a:cs typeface="Comic Sans MS"/>
                      </a:endParaRPr>
                    </a:p>
                    <a:p>
                      <a:r>
                        <a:rPr lang="en-US" sz="1800" b="0" u="sng" kern="1200" dirty="0" smtClean="0">
                          <a:solidFill>
                            <a:schemeClr val="dk1"/>
                          </a:solidFill>
                          <a:effectLst/>
                          <a:latin typeface="Comic Sans MS"/>
                          <a:ea typeface="+mn-ea"/>
                          <a:cs typeface="Comic Sans MS"/>
                        </a:rPr>
                        <a:t>Week 1</a:t>
                      </a:r>
                      <a:r>
                        <a:rPr lang="en-US" sz="1800" b="1" u="sng" kern="1200" dirty="0" smtClean="0">
                          <a:solidFill>
                            <a:schemeClr val="dk1"/>
                          </a:solidFill>
                          <a:effectLst/>
                          <a:latin typeface="Comic Sans MS"/>
                          <a:ea typeface="+mn-ea"/>
                          <a:cs typeface="Comic Sans MS"/>
                        </a:rPr>
                        <a:t> </a:t>
                      </a:r>
                      <a:r>
                        <a:rPr lang="en-US" sz="1800" b="1" u="sng" kern="1200" dirty="0" smtClean="0">
                          <a:solidFill>
                            <a:schemeClr val="dk1"/>
                          </a:solidFill>
                          <a:effectLst/>
                          <a:latin typeface="Comic Sans MS"/>
                          <a:ea typeface="+mn-ea"/>
                          <a:cs typeface="Comic Sans MS"/>
                        </a:rPr>
                        <a:t>01.09.22</a:t>
                      </a:r>
                      <a:endParaRPr lang="en-GB" sz="1800" b="1" kern="1200" dirty="0" smtClean="0">
                        <a:solidFill>
                          <a:schemeClr val="dk1"/>
                        </a:solidFill>
                        <a:effectLst/>
                        <a:latin typeface="Comic Sans MS"/>
                        <a:ea typeface="+mn-ea"/>
                        <a:cs typeface="Comic Sans MS"/>
                      </a:endParaRPr>
                    </a:p>
                    <a:p>
                      <a:r>
                        <a:rPr lang="en-US" sz="1600" b="1" kern="1200" dirty="0" smtClean="0">
                          <a:solidFill>
                            <a:schemeClr val="dk1"/>
                          </a:solidFill>
                          <a:effectLst/>
                          <a:latin typeface="Comic Sans MS"/>
                          <a:ea typeface="+mn-ea"/>
                          <a:cs typeface="Comic Sans MS"/>
                        </a:rPr>
                        <a:t>Thurs- Parent Meetings</a:t>
                      </a:r>
                      <a:endParaRPr lang="en-US" sz="1600" b="1" kern="1200" baseline="0" dirty="0" smtClean="0">
                        <a:solidFill>
                          <a:schemeClr val="dk1"/>
                        </a:solidFill>
                        <a:effectLst/>
                        <a:latin typeface="Comic Sans MS"/>
                        <a:ea typeface="+mn-ea"/>
                        <a:cs typeface="Comic Sans MS"/>
                      </a:endParaRPr>
                    </a:p>
                    <a:p>
                      <a:r>
                        <a:rPr lang="en-US" sz="1600" b="1" kern="1200" dirty="0" smtClean="0">
                          <a:solidFill>
                            <a:schemeClr val="dk1"/>
                          </a:solidFill>
                          <a:effectLst/>
                          <a:latin typeface="Comic Sans MS"/>
                          <a:ea typeface="+mn-ea"/>
                          <a:cs typeface="Comic Sans MS"/>
                        </a:rPr>
                        <a:t>Fri- Parents Meetings</a:t>
                      </a:r>
                      <a:endParaRPr lang="en-GB" sz="1600" kern="1200" dirty="0" smtClean="0">
                        <a:solidFill>
                          <a:schemeClr val="dk1"/>
                        </a:solidFill>
                        <a:effectLst/>
                        <a:latin typeface="Comic Sans MS"/>
                        <a:ea typeface="+mn-ea"/>
                        <a:cs typeface="Comic Sans MS"/>
                      </a:endParaRPr>
                    </a:p>
                  </a:txBody>
                  <a:tcPr/>
                </a:tc>
                <a:extLst>
                  <a:ext uri="{0D108BD9-81ED-4DB2-BD59-A6C34878D82A}">
                    <a16:rowId xmlns:a16="http://schemas.microsoft.com/office/drawing/2014/main" val="10001"/>
                  </a:ext>
                </a:extLst>
              </a:tr>
              <a:tr h="893007">
                <a:tc>
                  <a:txBody>
                    <a:bodyPr/>
                    <a:lstStyle/>
                    <a:p>
                      <a:r>
                        <a:rPr lang="en-US" sz="1800" b="0" u="sng" kern="1200" dirty="0" smtClean="0">
                          <a:solidFill>
                            <a:schemeClr val="bg1"/>
                          </a:solidFill>
                          <a:effectLst/>
                          <a:latin typeface="Comic Sans MS"/>
                          <a:ea typeface="+mn-ea"/>
                          <a:cs typeface="Comic Sans MS"/>
                        </a:rPr>
                        <a:t>Week 2 </a:t>
                      </a:r>
                      <a:r>
                        <a:rPr lang="en-US" sz="1800" b="1" u="sng" kern="1200" dirty="0" smtClean="0">
                          <a:solidFill>
                            <a:schemeClr val="bg1"/>
                          </a:solidFill>
                          <a:effectLst/>
                          <a:latin typeface="Comic Sans MS"/>
                          <a:ea typeface="+mn-ea"/>
                          <a:cs typeface="Comic Sans MS"/>
                        </a:rPr>
                        <a:t>Beginning: </a:t>
                      </a:r>
                      <a:r>
                        <a:rPr lang="en-US" sz="1800" b="1" u="sng" kern="1200" dirty="0" smtClean="0">
                          <a:solidFill>
                            <a:schemeClr val="bg1"/>
                          </a:solidFill>
                          <a:effectLst/>
                          <a:latin typeface="Comic Sans MS"/>
                          <a:ea typeface="+mn-ea"/>
                          <a:cs typeface="Comic Sans MS"/>
                        </a:rPr>
                        <a:t>05.09.22</a:t>
                      </a:r>
                      <a:endParaRPr lang="en-US" sz="1800" b="1" u="sng" kern="1200" dirty="0" smtClean="0">
                        <a:solidFill>
                          <a:schemeClr val="bg1"/>
                        </a:solidFill>
                        <a:effectLst/>
                        <a:latin typeface="Comic Sans MS"/>
                        <a:ea typeface="+mn-ea"/>
                        <a:cs typeface="Comic Sans MS"/>
                      </a:endParaRPr>
                    </a:p>
                    <a:p>
                      <a:r>
                        <a:rPr lang="en-GB" sz="1800" b="1" kern="1200" dirty="0" smtClean="0">
                          <a:solidFill>
                            <a:schemeClr val="dk1"/>
                          </a:solidFill>
                          <a:effectLst/>
                          <a:latin typeface="Comic Sans MS"/>
                          <a:ea typeface="+mn-ea"/>
                          <a:cs typeface="Comic Sans MS"/>
                        </a:rPr>
                        <a:t>Children in Part Time 8.50am to 1.30pm (including lunch)</a:t>
                      </a:r>
                      <a:endParaRPr lang="en-GB" sz="1800" b="1" kern="1200" dirty="0" smtClean="0">
                        <a:solidFill>
                          <a:schemeClr val="dk1"/>
                        </a:solidFill>
                        <a:effectLst/>
                        <a:latin typeface="Comic Sans MS"/>
                        <a:ea typeface="+mn-ea"/>
                        <a:cs typeface="Comic Sans MS"/>
                      </a:endParaRPr>
                    </a:p>
                  </a:txBody>
                  <a:tcPr/>
                </a:tc>
                <a:extLst>
                  <a:ext uri="{0D108BD9-81ED-4DB2-BD59-A6C34878D82A}">
                    <a16:rowId xmlns:a16="http://schemas.microsoft.com/office/drawing/2014/main" val="10004"/>
                  </a:ext>
                </a:extLst>
              </a:tr>
              <a:tr h="679503">
                <a:tc>
                  <a:txBody>
                    <a:bodyPr/>
                    <a:lstStyle/>
                    <a:p>
                      <a:r>
                        <a:rPr lang="en-US" sz="1800" u="sng" kern="1200" dirty="0" smtClean="0">
                          <a:solidFill>
                            <a:schemeClr val="dk1"/>
                          </a:solidFill>
                          <a:effectLst/>
                          <a:latin typeface="Comic Sans MS"/>
                          <a:ea typeface="+mn-ea"/>
                          <a:cs typeface="Comic Sans MS"/>
                        </a:rPr>
                        <a:t>Week 3 </a:t>
                      </a:r>
                      <a:r>
                        <a:rPr lang="en-US" sz="1800" b="1" u="sng" kern="1200" dirty="0" smtClean="0">
                          <a:solidFill>
                            <a:schemeClr val="dk1"/>
                          </a:solidFill>
                          <a:effectLst/>
                          <a:latin typeface="Comic Sans MS"/>
                          <a:ea typeface="+mn-ea"/>
                          <a:cs typeface="Comic Sans MS"/>
                        </a:rPr>
                        <a:t>Beginning: </a:t>
                      </a:r>
                      <a:r>
                        <a:rPr lang="en-US" sz="1800" b="1" u="sng" kern="1200" dirty="0" smtClean="0">
                          <a:solidFill>
                            <a:schemeClr val="dk1"/>
                          </a:solidFill>
                          <a:effectLst/>
                          <a:latin typeface="Comic Sans MS"/>
                          <a:ea typeface="+mn-ea"/>
                          <a:cs typeface="Comic Sans MS"/>
                        </a:rPr>
                        <a:t>12.09.22</a:t>
                      </a:r>
                      <a:endParaRPr lang="en-US" sz="1800" b="1" u="sng" kern="1200" dirty="0" smtClean="0">
                        <a:solidFill>
                          <a:schemeClr val="dk1"/>
                        </a:solidFill>
                        <a:effectLst/>
                        <a:latin typeface="Comic Sans MS"/>
                        <a:ea typeface="+mn-ea"/>
                        <a:cs typeface="Comic Sans MS"/>
                      </a:endParaRPr>
                    </a:p>
                    <a:p>
                      <a:pPr marL="0" marR="0" indent="0" algn="l" defTabSz="457207" rtl="0" eaLnBrk="1" fontAlgn="auto" latinLnBrk="0" hangingPunct="1">
                        <a:lnSpc>
                          <a:spcPct val="100000"/>
                        </a:lnSpc>
                        <a:spcBef>
                          <a:spcPts val="0"/>
                        </a:spcBef>
                        <a:spcAft>
                          <a:spcPts val="0"/>
                        </a:spcAft>
                        <a:buClrTx/>
                        <a:buSzTx/>
                        <a:buFontTx/>
                        <a:buNone/>
                        <a:tabLst/>
                        <a:defRPr/>
                      </a:pPr>
                      <a:r>
                        <a:rPr lang="en-US" sz="1800" b="1" kern="1200" dirty="0" smtClean="0">
                          <a:solidFill>
                            <a:schemeClr val="dk1"/>
                          </a:solidFill>
                          <a:effectLst/>
                          <a:latin typeface="Comic Sans MS"/>
                          <a:ea typeface="+mn-ea"/>
                          <a:cs typeface="Comic Sans MS"/>
                        </a:rPr>
                        <a:t>Children in Full </a:t>
                      </a:r>
                      <a:r>
                        <a:rPr lang="en-US" sz="1800" b="1" kern="1200" dirty="0" smtClean="0">
                          <a:solidFill>
                            <a:schemeClr val="dk1"/>
                          </a:solidFill>
                          <a:effectLst/>
                          <a:latin typeface="Comic Sans MS"/>
                          <a:ea typeface="+mn-ea"/>
                          <a:cs typeface="Comic Sans MS"/>
                        </a:rPr>
                        <a:t>Time</a:t>
                      </a:r>
                      <a:r>
                        <a:rPr lang="en-US" sz="1800" b="1" kern="1200" baseline="0" dirty="0" smtClean="0">
                          <a:solidFill>
                            <a:schemeClr val="dk1"/>
                          </a:solidFill>
                          <a:effectLst/>
                          <a:latin typeface="Comic Sans MS"/>
                          <a:ea typeface="+mn-ea"/>
                          <a:cs typeface="Comic Sans MS"/>
                        </a:rPr>
                        <a:t> 8.50am to 3.10pm</a:t>
                      </a:r>
                      <a:endParaRPr lang="en-GB" sz="1800" kern="1200" dirty="0" smtClean="0">
                        <a:solidFill>
                          <a:srgbClr val="FF0000"/>
                        </a:solidFill>
                        <a:effectLst/>
                        <a:latin typeface="Comic Sans MS"/>
                        <a:ea typeface="+mn-ea"/>
                        <a:cs typeface="Comic Sans MS"/>
                      </a:endParaRPr>
                    </a:p>
                    <a:p>
                      <a:r>
                        <a:rPr lang="en-GB" sz="1800" b="1" kern="1200" dirty="0" smtClean="0">
                          <a:solidFill>
                            <a:schemeClr val="dk1"/>
                          </a:solidFill>
                          <a:effectLst/>
                          <a:latin typeface="Comic Sans MS"/>
                          <a:ea typeface="+mn-ea"/>
                          <a:cs typeface="Comic Sans MS"/>
                        </a:rPr>
                        <a:t>TE</a:t>
                      </a:r>
                      <a:r>
                        <a:rPr lang="en-GB" sz="1800" b="1" kern="1200" baseline="0" dirty="0" smtClean="0">
                          <a:solidFill>
                            <a:schemeClr val="dk1"/>
                          </a:solidFill>
                          <a:effectLst/>
                          <a:latin typeface="Comic Sans MS"/>
                          <a:ea typeface="+mn-ea"/>
                          <a:cs typeface="Comic Sans MS"/>
                        </a:rPr>
                        <a:t>C and TLC available to book</a:t>
                      </a:r>
                      <a:endParaRPr lang="en-GB" sz="1800" b="1" kern="1200" dirty="0" smtClean="0">
                        <a:solidFill>
                          <a:schemeClr val="dk1"/>
                        </a:solidFill>
                        <a:effectLst/>
                        <a:latin typeface="Comic Sans MS"/>
                        <a:ea typeface="+mn-ea"/>
                        <a:cs typeface="Comic Sans MS"/>
                      </a:endParaRPr>
                    </a:p>
                  </a:txBody>
                  <a:tcPr/>
                </a:tc>
                <a:extLst>
                  <a:ext uri="{0D108BD9-81ED-4DB2-BD59-A6C34878D82A}">
                    <a16:rowId xmlns:a16="http://schemas.microsoft.com/office/drawing/2014/main" val="10002"/>
                  </a:ext>
                </a:extLst>
              </a:tr>
              <a:tr h="95661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600" kern="1200" dirty="0" smtClean="0">
                          <a:solidFill>
                            <a:schemeClr val="dk1"/>
                          </a:solidFill>
                          <a:effectLst/>
                          <a:latin typeface="Comic Sans MS"/>
                          <a:ea typeface="+mn-ea"/>
                          <a:cs typeface="Comic Sans MS"/>
                        </a:rPr>
                        <a:t>However, if you feel that your child is not coping with full days, we are happy to discuss further part time days if necessary.</a:t>
                      </a:r>
                    </a:p>
                  </a:txBody>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387065033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331640" y="620688"/>
            <a:ext cx="5832648" cy="792088"/>
          </a:xfrm>
        </p:spPr>
        <p:txBody>
          <a:bodyPr/>
          <a:lstStyle/>
          <a:p>
            <a:r>
              <a:rPr lang="en-US" b="1" u="sng" dirty="0" smtClean="0">
                <a:latin typeface="Comic Sans MS"/>
                <a:cs typeface="Comic Sans MS"/>
              </a:rPr>
              <a:t>September</a:t>
            </a:r>
            <a:endParaRPr lang="en-US" b="1" u="sng" dirty="0">
              <a:latin typeface="Comic Sans MS"/>
              <a:cs typeface="Comic Sans MS"/>
            </a:endParaRPr>
          </a:p>
        </p:txBody>
      </p:sp>
      <p:sp>
        <p:nvSpPr>
          <p:cNvPr id="2" name="Content Placeholder 1"/>
          <p:cNvSpPr>
            <a:spLocks noGrp="1"/>
          </p:cNvSpPr>
          <p:nvPr>
            <p:ph idx="1"/>
          </p:nvPr>
        </p:nvSpPr>
        <p:spPr>
          <a:xfrm>
            <a:off x="755576" y="2780928"/>
            <a:ext cx="7408333" cy="2448272"/>
          </a:xfrm>
        </p:spPr>
        <p:txBody>
          <a:bodyPr>
            <a:normAutofit/>
          </a:bodyPr>
          <a:lstStyle/>
          <a:p>
            <a:r>
              <a:rPr lang="en-US" dirty="0" smtClean="0">
                <a:latin typeface="Comic Sans MS"/>
                <a:cs typeface="Comic Sans MS"/>
              </a:rPr>
              <a:t>Your </a:t>
            </a:r>
            <a:r>
              <a:rPr lang="en-US" dirty="0" smtClean="0">
                <a:latin typeface="Comic Sans MS"/>
                <a:cs typeface="Comic Sans MS"/>
              </a:rPr>
              <a:t>child will experience new routines, new adults, new expectations, and they will be learning in a different environment. Therefore, they may be very tired at the end of each day. </a:t>
            </a:r>
            <a:endParaRPr lang="en-US" dirty="0" smtClean="0">
              <a:latin typeface="Comic Sans MS"/>
              <a:cs typeface="Comic Sans MS"/>
            </a:endParaRPr>
          </a:p>
        </p:txBody>
      </p:sp>
    </p:spTree>
    <p:extLst>
      <p:ext uri="{BB962C8B-B14F-4D97-AF65-F5344CB8AC3E}">
        <p14:creationId xmlns:p14="http://schemas.microsoft.com/office/powerpoint/2010/main" val="36844966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046573246"/>
              </p:ext>
            </p:extLst>
          </p:nvPr>
        </p:nvGraphicFramePr>
        <p:xfrm>
          <a:off x="539552" y="332655"/>
          <a:ext cx="7848872" cy="6112126"/>
        </p:xfrm>
        <a:graphic>
          <a:graphicData uri="http://schemas.openxmlformats.org/drawingml/2006/table">
            <a:tbl>
              <a:tblPr firstRow="1" bandRow="1">
                <a:tableStyleId>{5C22544A-7EE6-4342-B048-85BDC9FD1C3A}</a:tableStyleId>
              </a:tblPr>
              <a:tblGrid>
                <a:gridCol w="3924436">
                  <a:extLst>
                    <a:ext uri="{9D8B030D-6E8A-4147-A177-3AD203B41FA5}">
                      <a16:colId xmlns:a16="http://schemas.microsoft.com/office/drawing/2014/main" val="20000"/>
                    </a:ext>
                  </a:extLst>
                </a:gridCol>
                <a:gridCol w="3924436">
                  <a:extLst>
                    <a:ext uri="{9D8B030D-6E8A-4147-A177-3AD203B41FA5}">
                      <a16:colId xmlns:a16="http://schemas.microsoft.com/office/drawing/2014/main" val="20001"/>
                    </a:ext>
                  </a:extLst>
                </a:gridCol>
              </a:tblGrid>
              <a:tr h="792004">
                <a:tc gridSpan="2">
                  <a:txBody>
                    <a:bodyPr/>
                    <a:lstStyle/>
                    <a:p>
                      <a:pPr algn="ctr"/>
                      <a:r>
                        <a:rPr lang="en-GB" sz="3200" u="sng" dirty="0" smtClean="0">
                          <a:latin typeface="Comic Sans MS" panose="030F0702030302020204" pitchFamily="66" charset="0"/>
                        </a:rPr>
                        <a:t>School Uniform</a:t>
                      </a:r>
                      <a:endParaRPr lang="en-GB" sz="3200" u="sng" dirty="0">
                        <a:latin typeface="Comic Sans MS" panose="030F0702030302020204" pitchFamily="66" charset="0"/>
                      </a:endParaRPr>
                    </a:p>
                  </a:txBody>
                  <a:tcPr/>
                </a:tc>
                <a:tc hMerge="1">
                  <a:txBody>
                    <a:bodyPr/>
                    <a:lstStyle/>
                    <a:p>
                      <a:endParaRPr lang="en-US"/>
                    </a:p>
                  </a:txBody>
                  <a:tcPr/>
                </a:tc>
                <a:extLst>
                  <a:ext uri="{0D108BD9-81ED-4DB2-BD59-A6C34878D82A}">
                    <a16:rowId xmlns:a16="http://schemas.microsoft.com/office/drawing/2014/main" val="10000"/>
                  </a:ext>
                </a:extLst>
              </a:tr>
              <a:tr h="748122">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b="1" u="sng" dirty="0" smtClean="0">
                          <a:latin typeface="Comic Sans MS" panose="030F0702030302020204" pitchFamily="66" charset="0"/>
                        </a:rPr>
                        <a:t>Summer Uniform</a:t>
                      </a:r>
                      <a:endParaRPr lang="en-GB" b="1" u="sng" dirty="0">
                        <a:latin typeface="Comic Sans MS" panose="030F0702030302020204" pitchFamily="66"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b="1" u="sng" dirty="0" smtClean="0">
                          <a:latin typeface="Comic Sans MS" panose="030F0702030302020204" pitchFamily="66" charset="0"/>
                        </a:rPr>
                        <a:t>Winter Uniform</a:t>
                      </a:r>
                      <a:endParaRPr lang="en-GB" b="1" u="sng" dirty="0">
                        <a:latin typeface="Comic Sans MS" panose="030F0702030302020204" pitchFamily="66" charset="0"/>
                      </a:endParaRPr>
                    </a:p>
                  </a:txBody>
                  <a:tcPr/>
                </a:tc>
                <a:extLst>
                  <a:ext uri="{0D108BD9-81ED-4DB2-BD59-A6C34878D82A}">
                    <a16:rowId xmlns:a16="http://schemas.microsoft.com/office/drawing/2014/main" val="10001"/>
                  </a:ext>
                </a:extLst>
              </a:tr>
              <a:tr h="1050085">
                <a:tc>
                  <a:txBody>
                    <a:bodyPr/>
                    <a:lstStyle/>
                    <a:p>
                      <a:endParaRPr lang="en-GB" dirty="0" smtClean="0">
                        <a:latin typeface="Comic Sans MS" panose="030F0702030302020204" pitchFamily="66" charset="0"/>
                      </a:endParaRPr>
                    </a:p>
                    <a:p>
                      <a:endParaRPr lang="en-GB" dirty="0" smtClean="0">
                        <a:latin typeface="Comic Sans MS" panose="030F0702030302020204" pitchFamily="66" charset="0"/>
                      </a:endParaRPr>
                    </a:p>
                    <a:p>
                      <a:endParaRPr lang="en-GB" dirty="0" smtClean="0">
                        <a:latin typeface="Comic Sans MS" panose="030F0702030302020204" pitchFamily="66" charset="0"/>
                      </a:endParaRPr>
                    </a:p>
                    <a:p>
                      <a:endParaRPr lang="en-GB" dirty="0" smtClean="0">
                        <a:latin typeface="Comic Sans MS" panose="030F0702030302020204" pitchFamily="66" charset="0"/>
                      </a:endParaRPr>
                    </a:p>
                    <a:p>
                      <a:endParaRPr lang="en-GB" dirty="0" smtClean="0">
                        <a:latin typeface="Comic Sans MS" panose="030F0702030302020204" pitchFamily="66" charset="0"/>
                      </a:endParaRPr>
                    </a:p>
                    <a:p>
                      <a:endParaRPr lang="en-GB" dirty="0" smtClean="0">
                        <a:latin typeface="Comic Sans MS" panose="030F0702030302020204" pitchFamily="66" charset="0"/>
                      </a:endParaRPr>
                    </a:p>
                    <a:p>
                      <a:endParaRPr lang="en-GB" dirty="0" smtClean="0">
                        <a:latin typeface="Comic Sans MS" panose="030F0702030302020204" pitchFamily="66" charset="0"/>
                      </a:endParaRPr>
                    </a:p>
                  </a:txBody>
                  <a:tcPr/>
                </a:tc>
                <a:tc>
                  <a:txBody>
                    <a:bodyPr/>
                    <a:lstStyle/>
                    <a:p>
                      <a:endParaRPr lang="en-GB" dirty="0" smtClean="0">
                        <a:latin typeface="Comic Sans MS" panose="030F0702030302020204" pitchFamily="66" charset="0"/>
                      </a:endParaRPr>
                    </a:p>
                  </a:txBody>
                  <a:tcPr/>
                </a:tc>
                <a:extLst>
                  <a:ext uri="{0D108BD9-81ED-4DB2-BD59-A6C34878D82A}">
                    <a16:rowId xmlns:a16="http://schemas.microsoft.com/office/drawing/2014/main" val="10002"/>
                  </a:ext>
                </a:extLst>
              </a:tr>
              <a:tr h="1287988">
                <a:tc gridSpan="2">
                  <a:txBody>
                    <a:bodyPr/>
                    <a:lstStyle/>
                    <a:p>
                      <a:endParaRPr lang="en-GB" b="0" u="none" baseline="0" dirty="0" smtClean="0">
                        <a:latin typeface="Comic Sans MS" panose="030F0702030302020204" pitchFamily="66" charset="0"/>
                      </a:endParaRPr>
                    </a:p>
                    <a:p>
                      <a:endParaRPr lang="en-GB" b="0" u="none" baseline="0" dirty="0" smtClean="0">
                        <a:latin typeface="Comic Sans MS" panose="030F0702030302020204" pitchFamily="66" charset="0"/>
                      </a:endParaRPr>
                    </a:p>
                    <a:p>
                      <a:endParaRPr lang="en-GB" b="0" u="none" baseline="0" dirty="0" smtClean="0">
                        <a:latin typeface="Comic Sans MS" panose="030F0702030302020204" pitchFamily="66" charset="0"/>
                      </a:endParaRPr>
                    </a:p>
                    <a:p>
                      <a:endParaRPr lang="en-GB" b="0" u="none" baseline="0" dirty="0" smtClean="0">
                        <a:latin typeface="Comic Sans MS" panose="030F0702030302020204" pitchFamily="66" charset="0"/>
                      </a:endParaRPr>
                    </a:p>
                    <a:p>
                      <a:endParaRPr lang="en-GB" b="0" u="none" baseline="0" dirty="0" smtClean="0">
                        <a:latin typeface="Comic Sans MS" panose="030F0702030302020204" pitchFamily="66" charset="0"/>
                      </a:endParaRPr>
                    </a:p>
                    <a:p>
                      <a:endParaRPr lang="en-GB" b="0" u="none" baseline="0" dirty="0" smtClean="0">
                        <a:latin typeface="Comic Sans MS" panose="030F0702030302020204" pitchFamily="66" charset="0"/>
                      </a:endParaRPr>
                    </a:p>
                    <a:p>
                      <a:endParaRPr lang="en-GB" b="0" u="none" baseline="0" dirty="0" smtClean="0">
                        <a:latin typeface="Comic Sans MS" panose="030F0702030302020204" pitchFamily="66" charset="0"/>
                      </a:endParaRPr>
                    </a:p>
                    <a:p>
                      <a:endParaRPr lang="en-GB" b="0" u="none" baseline="0" dirty="0" smtClean="0">
                        <a:latin typeface="Comic Sans MS" panose="030F0702030302020204" pitchFamily="66" charset="0"/>
                      </a:endParaRPr>
                    </a:p>
                    <a:p>
                      <a:endParaRPr lang="en-GB" b="0" u="none" baseline="0" dirty="0" smtClean="0">
                        <a:latin typeface="Comic Sans MS" panose="030F0702030302020204" pitchFamily="66" charset="0"/>
                      </a:endParaRPr>
                    </a:p>
                  </a:txBody>
                  <a:tcPr/>
                </a:tc>
                <a:tc hMerge="1">
                  <a:txBody>
                    <a:bodyPr/>
                    <a:lstStyle/>
                    <a:p>
                      <a:endParaRPr lang="en-US"/>
                    </a:p>
                  </a:txBody>
                  <a:tcPr/>
                </a:tc>
                <a:extLst>
                  <a:ext uri="{0D108BD9-81ED-4DB2-BD59-A6C34878D82A}">
                    <a16:rowId xmlns:a16="http://schemas.microsoft.com/office/drawing/2014/main" val="10003"/>
                  </a:ext>
                </a:extLst>
              </a:tr>
            </a:tbl>
          </a:graphicData>
        </a:graphic>
      </p:graphicFrame>
      <p:pic>
        <p:nvPicPr>
          <p:cNvPr id="5"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1350" t="14463"/>
          <a:stretch/>
        </p:blipFill>
        <p:spPr bwMode="auto">
          <a:xfrm>
            <a:off x="467544" y="1844824"/>
            <a:ext cx="2304256" cy="3240361"/>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6"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13356" t="14881" r="6866"/>
          <a:stretch/>
        </p:blipFill>
        <p:spPr bwMode="auto">
          <a:xfrm>
            <a:off x="1979712" y="3212976"/>
            <a:ext cx="2244872" cy="3298094"/>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7" name="Picture 4"/>
          <p:cNvPicPr>
            <a:picLocks noChangeAspect="1" noChangeArrowheads="1"/>
          </p:cNvPicPr>
          <p:nvPr/>
        </p:nvPicPr>
        <p:blipFill rotWithShape="1">
          <a:blip r:embed="rId4">
            <a:extLst>
              <a:ext uri="{28A0092B-C50C-407E-A947-70E740481C1C}">
                <a14:useLocalDpi xmlns:a14="http://schemas.microsoft.com/office/drawing/2010/main" val="0"/>
              </a:ext>
            </a:extLst>
          </a:blip>
          <a:srcRect l="10907" t="13401" r="19080"/>
          <a:stretch/>
        </p:blipFill>
        <p:spPr bwMode="auto">
          <a:xfrm>
            <a:off x="4572000" y="1772816"/>
            <a:ext cx="2048981" cy="3024336"/>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8" name="Picture 5"/>
          <p:cNvPicPr>
            <a:picLocks noChangeAspect="1" noChangeArrowheads="1"/>
          </p:cNvPicPr>
          <p:nvPr/>
        </p:nvPicPr>
        <p:blipFill rotWithShape="1">
          <a:blip r:embed="rId5">
            <a:extLst>
              <a:ext uri="{28A0092B-C50C-407E-A947-70E740481C1C}">
                <a14:useLocalDpi xmlns:a14="http://schemas.microsoft.com/office/drawing/2010/main" val="0"/>
              </a:ext>
            </a:extLst>
          </a:blip>
          <a:srcRect l="15337" t="14482" r="10577"/>
          <a:stretch/>
        </p:blipFill>
        <p:spPr bwMode="auto">
          <a:xfrm>
            <a:off x="6588224" y="2996952"/>
            <a:ext cx="2218751" cy="3602287"/>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val="11046882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27584" y="404664"/>
            <a:ext cx="7408333" cy="3450696"/>
          </a:xfrm>
        </p:spPr>
        <p:txBody>
          <a:bodyPr>
            <a:normAutofit/>
          </a:bodyPr>
          <a:lstStyle/>
          <a:p>
            <a:pPr marL="0" lvl="0" indent="0" algn="ctr">
              <a:buNone/>
            </a:pPr>
            <a:r>
              <a:rPr lang="en-GB" b="1" u="sng" dirty="0" smtClean="0">
                <a:latin typeface="Comic Sans MS"/>
                <a:cs typeface="Comic Sans MS"/>
              </a:rPr>
              <a:t>Uniform</a:t>
            </a:r>
          </a:p>
          <a:p>
            <a:pPr lvl="0"/>
            <a:r>
              <a:rPr lang="en-GB" dirty="0" smtClean="0">
                <a:latin typeface="Comic Sans MS"/>
                <a:cs typeface="Comic Sans MS"/>
              </a:rPr>
              <a:t>White polo shirt (</a:t>
            </a:r>
            <a:r>
              <a:rPr lang="en-GB" dirty="0" smtClean="0">
                <a:solidFill>
                  <a:srgbClr val="FFFFFF"/>
                </a:solidFill>
                <a:latin typeface="Comic Sans MS"/>
                <a:cs typeface="Comic Sans MS"/>
              </a:rPr>
              <a:t>n</a:t>
            </a:r>
            <a:r>
              <a:rPr lang="en-GB" dirty="0" smtClean="0">
                <a:latin typeface="Comic Sans MS"/>
                <a:cs typeface="Comic Sans MS"/>
              </a:rPr>
              <a:t>ot </a:t>
            </a:r>
            <a:r>
              <a:rPr lang="en-GB" dirty="0">
                <a:latin typeface="Comic Sans MS"/>
                <a:cs typeface="Comic Sans MS"/>
              </a:rPr>
              <a:t>button shirts and ties</a:t>
            </a:r>
            <a:r>
              <a:rPr lang="en-GB" dirty="0" smtClean="0">
                <a:solidFill>
                  <a:srgbClr val="FFFFFF"/>
                </a:solidFill>
                <a:latin typeface="Comic Sans MS"/>
                <a:cs typeface="Comic Sans MS"/>
              </a:rPr>
              <a:t>).</a:t>
            </a:r>
            <a:endParaRPr lang="en-GB" dirty="0">
              <a:solidFill>
                <a:srgbClr val="FFFFFF"/>
              </a:solidFill>
              <a:latin typeface="Comic Sans MS"/>
              <a:cs typeface="Comic Sans MS"/>
            </a:endParaRPr>
          </a:p>
          <a:p>
            <a:pPr lvl="0"/>
            <a:r>
              <a:rPr lang="en-GB" dirty="0" smtClean="0">
                <a:latin typeface="Comic Sans MS"/>
                <a:cs typeface="Comic Sans MS"/>
              </a:rPr>
              <a:t>Green, black, green, grey or white tights/ white socks (also white socks/tights in the Summer)</a:t>
            </a:r>
          </a:p>
          <a:p>
            <a:pPr lvl="0"/>
            <a:r>
              <a:rPr lang="en-GB" dirty="0" smtClean="0">
                <a:latin typeface="Comic Sans MS"/>
                <a:cs typeface="Comic Sans MS"/>
              </a:rPr>
              <a:t>PE kits - </a:t>
            </a:r>
            <a:r>
              <a:rPr lang="en-GB" dirty="0">
                <a:latin typeface="Comic Sans MS"/>
                <a:cs typeface="Comic Sans MS"/>
              </a:rPr>
              <a:t>p</a:t>
            </a:r>
            <a:r>
              <a:rPr lang="en-GB" dirty="0" smtClean="0">
                <a:latin typeface="Comic Sans MS"/>
                <a:cs typeface="Comic Sans MS"/>
              </a:rPr>
              <a:t>lease </a:t>
            </a:r>
            <a:r>
              <a:rPr lang="en-GB" dirty="0" smtClean="0">
                <a:latin typeface="Comic Sans MS"/>
                <a:cs typeface="Comic Sans MS"/>
              </a:rPr>
              <a:t>name </a:t>
            </a:r>
            <a:r>
              <a:rPr lang="en-GB" dirty="0" err="1" smtClean="0">
                <a:latin typeface="Comic Sans MS"/>
                <a:cs typeface="Comic Sans MS"/>
              </a:rPr>
              <a:t>Tshirt</a:t>
            </a:r>
            <a:r>
              <a:rPr lang="en-GB" dirty="0" smtClean="0">
                <a:latin typeface="Comic Sans MS"/>
                <a:cs typeface="Comic Sans MS"/>
              </a:rPr>
              <a:t>/shorts/daps/PE </a:t>
            </a:r>
            <a:r>
              <a:rPr lang="en-GB" dirty="0" smtClean="0">
                <a:latin typeface="Comic Sans MS"/>
                <a:cs typeface="Comic Sans MS"/>
              </a:rPr>
              <a:t>jumper.</a:t>
            </a:r>
          </a:p>
          <a:p>
            <a:pPr lvl="0"/>
            <a:r>
              <a:rPr lang="en-GB" dirty="0" smtClean="0">
                <a:solidFill>
                  <a:srgbClr val="FFFFFF"/>
                </a:solidFill>
                <a:latin typeface="Comic Sans MS"/>
                <a:cs typeface="Comic Sans MS"/>
              </a:rPr>
              <a:t>Shoes- Preferably with a </a:t>
            </a:r>
            <a:r>
              <a:rPr lang="en-GB" dirty="0" err="1" smtClean="0">
                <a:solidFill>
                  <a:srgbClr val="FFFFFF"/>
                </a:solidFill>
                <a:latin typeface="Comic Sans MS"/>
                <a:cs typeface="Comic Sans MS"/>
              </a:rPr>
              <a:t>velcro</a:t>
            </a:r>
            <a:r>
              <a:rPr lang="en-GB" dirty="0" smtClean="0">
                <a:solidFill>
                  <a:srgbClr val="FFFFFF"/>
                </a:solidFill>
                <a:latin typeface="Comic Sans MS"/>
                <a:cs typeface="Comic Sans MS"/>
              </a:rPr>
              <a:t> strap so your child can    take them on and off independently.</a:t>
            </a:r>
            <a:endParaRPr lang="en-GB" dirty="0">
              <a:solidFill>
                <a:srgbClr val="FFFFFF"/>
              </a:solidFill>
              <a:latin typeface="Comic Sans MS"/>
              <a:cs typeface="Comic Sans MS"/>
            </a:endParaRPr>
          </a:p>
          <a:p>
            <a:pPr lvl="0"/>
            <a:r>
              <a:rPr lang="en-GB" dirty="0">
                <a:latin typeface="Comic Sans MS"/>
                <a:cs typeface="Comic Sans MS"/>
              </a:rPr>
              <a:t>A waterproof </a:t>
            </a:r>
            <a:r>
              <a:rPr lang="en-GB" dirty="0" smtClean="0">
                <a:latin typeface="Comic Sans MS"/>
                <a:cs typeface="Comic Sans MS"/>
              </a:rPr>
              <a:t>zip-up coat. </a:t>
            </a:r>
            <a:endParaRPr lang="en-GB" dirty="0">
              <a:latin typeface="Comic Sans MS"/>
              <a:cs typeface="Comic Sans MS"/>
            </a:endParaRPr>
          </a:p>
          <a:p>
            <a:endParaRPr lang="en-US" dirty="0">
              <a:latin typeface="Comic Sans MS"/>
              <a:cs typeface="Comic Sans MS"/>
            </a:endParaRPr>
          </a:p>
        </p:txBody>
      </p:sp>
      <p:sp>
        <p:nvSpPr>
          <p:cNvPr id="4" name="Rectangle 3"/>
          <p:cNvSpPr/>
          <p:nvPr/>
        </p:nvSpPr>
        <p:spPr>
          <a:xfrm>
            <a:off x="539552" y="3933056"/>
            <a:ext cx="6516216" cy="1200329"/>
          </a:xfrm>
          <a:prstGeom prst="rect">
            <a:avLst/>
          </a:prstGeom>
        </p:spPr>
        <p:txBody>
          <a:bodyPr wrap="square">
            <a:spAutoFit/>
          </a:bodyPr>
          <a:lstStyle/>
          <a:p>
            <a:r>
              <a:rPr lang="en-GB" b="1" dirty="0" smtClean="0">
                <a:latin typeface="Comic Sans MS"/>
                <a:cs typeface="Comic Sans MS"/>
              </a:rPr>
              <a:t>Please name all clothing!</a:t>
            </a:r>
            <a:endParaRPr lang="en-GB" dirty="0">
              <a:latin typeface="Comic Sans MS"/>
              <a:cs typeface="Comic Sans MS"/>
            </a:endParaRPr>
          </a:p>
          <a:p>
            <a:r>
              <a:rPr lang="en-GB" dirty="0">
                <a:latin typeface="Comic Sans MS"/>
                <a:cs typeface="Comic Sans MS"/>
              </a:rPr>
              <a:t>Items of clothing that are labelled are likely to be found!</a:t>
            </a:r>
          </a:p>
          <a:p>
            <a:r>
              <a:rPr lang="en-GB" dirty="0">
                <a:latin typeface="Comic Sans MS"/>
                <a:cs typeface="Comic Sans MS"/>
              </a:rPr>
              <a:t>Uniforms can be purchased at Taunton uniforms in East Street.</a:t>
            </a:r>
          </a:p>
        </p:txBody>
      </p:sp>
      <p:sp>
        <p:nvSpPr>
          <p:cNvPr id="5" name="Rectangle 4"/>
          <p:cNvSpPr/>
          <p:nvPr/>
        </p:nvSpPr>
        <p:spPr>
          <a:xfrm>
            <a:off x="539552" y="5301208"/>
            <a:ext cx="8280920" cy="1200329"/>
          </a:xfrm>
          <a:prstGeom prst="rect">
            <a:avLst/>
          </a:prstGeom>
        </p:spPr>
        <p:txBody>
          <a:bodyPr wrap="square">
            <a:spAutoFit/>
          </a:bodyPr>
          <a:lstStyle/>
          <a:p>
            <a:r>
              <a:rPr lang="en-GB" b="1" u="sng" dirty="0" smtClean="0">
                <a:latin typeface="Comic Sans MS"/>
                <a:cs typeface="Comic Sans MS"/>
              </a:rPr>
              <a:t>Independence</a:t>
            </a:r>
            <a:endParaRPr lang="en-GB" dirty="0">
              <a:latin typeface="Comic Sans MS"/>
              <a:cs typeface="Comic Sans MS"/>
            </a:endParaRPr>
          </a:p>
          <a:p>
            <a:r>
              <a:rPr lang="en-GB" dirty="0">
                <a:latin typeface="Comic Sans MS"/>
                <a:cs typeface="Comic Sans MS"/>
              </a:rPr>
              <a:t>We really like to encourage independence </a:t>
            </a:r>
            <a:r>
              <a:rPr lang="en-GB" dirty="0" smtClean="0">
                <a:latin typeface="Comic Sans MS"/>
                <a:cs typeface="Comic Sans MS"/>
              </a:rPr>
              <a:t>when </a:t>
            </a:r>
            <a:r>
              <a:rPr lang="en-GB" dirty="0">
                <a:latin typeface="Comic Sans MS"/>
                <a:cs typeface="Comic Sans MS"/>
              </a:rPr>
              <a:t>getting ready. </a:t>
            </a:r>
            <a:endParaRPr lang="en-GB" dirty="0" smtClean="0">
              <a:latin typeface="Comic Sans MS"/>
              <a:cs typeface="Comic Sans MS"/>
            </a:endParaRPr>
          </a:p>
          <a:p>
            <a:r>
              <a:rPr lang="en-GB" dirty="0" smtClean="0">
                <a:latin typeface="Comic Sans MS"/>
                <a:cs typeface="Comic Sans MS"/>
              </a:rPr>
              <a:t>Please encourage your child to practise </a:t>
            </a:r>
            <a:r>
              <a:rPr lang="en-GB" dirty="0">
                <a:latin typeface="Comic Sans MS"/>
                <a:cs typeface="Comic Sans MS"/>
              </a:rPr>
              <a:t>dressing and undressing </a:t>
            </a:r>
            <a:r>
              <a:rPr lang="en-GB" dirty="0" smtClean="0">
                <a:latin typeface="Comic Sans MS"/>
                <a:cs typeface="Comic Sans MS"/>
              </a:rPr>
              <a:t>over </a:t>
            </a:r>
            <a:r>
              <a:rPr lang="en-GB" dirty="0">
                <a:latin typeface="Comic Sans MS"/>
                <a:cs typeface="Comic Sans MS"/>
              </a:rPr>
              <a:t>the holidays. Please also practise putting on PE kit, particularly </a:t>
            </a:r>
            <a:r>
              <a:rPr lang="en-GB" dirty="0" smtClean="0">
                <a:latin typeface="Comic Sans MS"/>
                <a:cs typeface="Comic Sans MS"/>
              </a:rPr>
              <a:t>daps!</a:t>
            </a:r>
            <a:endParaRPr lang="en-GB" dirty="0">
              <a:latin typeface="Comic Sans MS"/>
              <a:cs typeface="Comic Sans MS"/>
            </a:endParaRPr>
          </a:p>
        </p:txBody>
      </p:sp>
      <p:pic>
        <p:nvPicPr>
          <p:cNvPr id="6" name="Picture 5" descr="Screen Shot 2020-05-15 at 13.38.27.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906467">
            <a:off x="7889385" y="3117541"/>
            <a:ext cx="1101008" cy="1324705"/>
          </a:xfrm>
          <a:prstGeom prst="rect">
            <a:avLst/>
          </a:prstGeom>
        </p:spPr>
      </p:pic>
    </p:spTree>
    <p:extLst>
      <p:ext uri="{BB962C8B-B14F-4D97-AF65-F5344CB8AC3E}">
        <p14:creationId xmlns:p14="http://schemas.microsoft.com/office/powerpoint/2010/main" val="10121295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0"/>
            <a:ext cx="8229600" cy="1124744"/>
          </a:xfrm>
        </p:spPr>
        <p:txBody>
          <a:bodyPr>
            <a:normAutofit/>
          </a:bodyPr>
          <a:lstStyle/>
          <a:p>
            <a:r>
              <a:rPr lang="en-GB" sz="3600" u="sng" dirty="0" smtClean="0">
                <a:solidFill>
                  <a:srgbClr val="FFFFFF"/>
                </a:solidFill>
                <a:latin typeface="Comic Sans MS" panose="030F0702030302020204" pitchFamily="66" charset="0"/>
              </a:rPr>
              <a:t>The First </a:t>
            </a:r>
            <a:r>
              <a:rPr lang="en-GB" sz="3600" u="sng" dirty="0">
                <a:solidFill>
                  <a:srgbClr val="FFFFFF"/>
                </a:solidFill>
                <a:latin typeface="Comic Sans MS" panose="030F0702030302020204" pitchFamily="66" charset="0"/>
              </a:rPr>
              <a:t>D</a:t>
            </a:r>
            <a:r>
              <a:rPr lang="en-GB" sz="3600" u="sng" dirty="0" smtClean="0">
                <a:solidFill>
                  <a:srgbClr val="FFFFFF"/>
                </a:solidFill>
                <a:latin typeface="Comic Sans MS" panose="030F0702030302020204" pitchFamily="66" charset="0"/>
              </a:rPr>
              <a:t>ay </a:t>
            </a:r>
            <a:endParaRPr lang="en-GB" sz="3600" u="sng" dirty="0">
              <a:solidFill>
                <a:srgbClr val="FFFFFF"/>
              </a:solidFill>
              <a:latin typeface="Comic Sans MS" panose="030F0702030302020204" pitchFamily="66" charset="0"/>
            </a:endParaRPr>
          </a:p>
        </p:txBody>
      </p:sp>
      <p:sp>
        <p:nvSpPr>
          <p:cNvPr id="3" name="Content Placeholder 2"/>
          <p:cNvSpPr>
            <a:spLocks noGrp="1"/>
          </p:cNvSpPr>
          <p:nvPr>
            <p:ph idx="1"/>
          </p:nvPr>
        </p:nvSpPr>
        <p:spPr>
          <a:xfrm>
            <a:off x="827584" y="1052736"/>
            <a:ext cx="7920880" cy="3672408"/>
          </a:xfrm>
        </p:spPr>
        <p:txBody>
          <a:bodyPr>
            <a:normAutofit fontScale="92500" lnSpcReduction="20000"/>
          </a:bodyPr>
          <a:lstStyle/>
          <a:p>
            <a:r>
              <a:rPr lang="en-GB" dirty="0" smtClean="0">
                <a:latin typeface="Comic Sans MS" panose="030F0702030302020204" pitchFamily="66" charset="0"/>
              </a:rPr>
              <a:t>The school gates open </a:t>
            </a:r>
            <a:r>
              <a:rPr lang="en-GB" dirty="0" smtClean="0">
                <a:solidFill>
                  <a:schemeClr val="tx1">
                    <a:lumMod val="95000"/>
                  </a:schemeClr>
                </a:solidFill>
                <a:latin typeface="Comic Sans MS" panose="030F0702030302020204" pitchFamily="66" charset="0"/>
              </a:rPr>
              <a:t>at </a:t>
            </a:r>
            <a:r>
              <a:rPr lang="en-GB" dirty="0" smtClean="0">
                <a:solidFill>
                  <a:schemeClr val="tx1">
                    <a:lumMod val="95000"/>
                  </a:schemeClr>
                </a:solidFill>
                <a:latin typeface="Comic Sans MS" panose="030F0702030302020204" pitchFamily="66" charset="0"/>
              </a:rPr>
              <a:t>8:35am.</a:t>
            </a:r>
            <a:endParaRPr lang="en-GB" dirty="0" smtClean="0">
              <a:solidFill>
                <a:schemeClr val="tx1">
                  <a:lumMod val="95000"/>
                </a:schemeClr>
              </a:solidFill>
              <a:latin typeface="Comic Sans MS" panose="030F0702030302020204" pitchFamily="66" charset="0"/>
            </a:endParaRPr>
          </a:p>
          <a:p>
            <a:r>
              <a:rPr lang="en-GB" dirty="0" smtClean="0">
                <a:latin typeface="Comic Sans MS" panose="030F0702030302020204" pitchFamily="66" charset="0"/>
              </a:rPr>
              <a:t>The classroom door will open at </a:t>
            </a:r>
            <a:r>
              <a:rPr lang="en-GB" dirty="0" smtClean="0">
                <a:latin typeface="Comic Sans MS" panose="030F0702030302020204" pitchFamily="66" charset="0"/>
              </a:rPr>
              <a:t>8.40am.</a:t>
            </a:r>
            <a:r>
              <a:rPr lang="en-GB" dirty="0" smtClean="0">
                <a:solidFill>
                  <a:srgbClr val="FF0000"/>
                </a:solidFill>
                <a:latin typeface="Comic Sans MS" panose="030F0702030302020204" pitchFamily="66" charset="0"/>
              </a:rPr>
              <a:t> </a:t>
            </a:r>
            <a:r>
              <a:rPr lang="en-GB" dirty="0" smtClean="0">
                <a:solidFill>
                  <a:srgbClr val="FFFFFF"/>
                </a:solidFill>
                <a:latin typeface="Comic Sans MS" panose="030F0702030302020204" pitchFamily="66" charset="0"/>
              </a:rPr>
              <a:t>Parents are asked to say goodbye at the classroom door.</a:t>
            </a:r>
          </a:p>
          <a:p>
            <a:r>
              <a:rPr lang="en-GB" dirty="0" smtClean="0">
                <a:solidFill>
                  <a:srgbClr val="FFFFFF"/>
                </a:solidFill>
                <a:latin typeface="Comic Sans MS" panose="030F0702030302020204" pitchFamily="66" charset="0"/>
              </a:rPr>
              <a:t>End of day – the classroom door </a:t>
            </a:r>
            <a:r>
              <a:rPr lang="en-GB" dirty="0" smtClean="0">
                <a:latin typeface="Comic Sans MS" panose="030F0702030302020204" pitchFamily="66" charset="0"/>
              </a:rPr>
              <a:t>opens at </a:t>
            </a:r>
            <a:r>
              <a:rPr lang="en-GB" dirty="0" smtClean="0">
                <a:latin typeface="Comic Sans MS" panose="030F0702030302020204" pitchFamily="66" charset="0"/>
              </a:rPr>
              <a:t>3:10pm.</a:t>
            </a:r>
            <a:endParaRPr lang="en-GB" dirty="0" smtClean="0">
              <a:latin typeface="Comic Sans MS" panose="030F0702030302020204" pitchFamily="66" charset="0"/>
            </a:endParaRPr>
          </a:p>
          <a:p>
            <a:r>
              <a:rPr lang="en-GB" b="1" u="sng" dirty="0" smtClean="0">
                <a:latin typeface="Comic Sans MS" panose="030F0702030302020204" pitchFamily="66" charset="0"/>
              </a:rPr>
              <a:t>What will my child need to bring?</a:t>
            </a:r>
          </a:p>
          <a:p>
            <a:r>
              <a:rPr lang="en-GB" b="1" dirty="0" smtClean="0">
                <a:latin typeface="Comic Sans MS" panose="030F0702030302020204" pitchFamily="66" charset="0"/>
              </a:rPr>
              <a:t>Book bag </a:t>
            </a:r>
            <a:r>
              <a:rPr lang="en-GB" dirty="0">
                <a:latin typeface="Comic Sans MS" panose="030F0702030302020204" pitchFamily="66" charset="0"/>
              </a:rPr>
              <a:t>(with green strap</a:t>
            </a:r>
            <a:r>
              <a:rPr lang="en-GB" dirty="0" smtClean="0">
                <a:latin typeface="Comic Sans MS" panose="030F0702030302020204" pitchFamily="66" charset="0"/>
              </a:rPr>
              <a:t>). </a:t>
            </a:r>
            <a:r>
              <a:rPr lang="en-GB" dirty="0">
                <a:latin typeface="Comic Sans MS" panose="030F0702030302020204" pitchFamily="66" charset="0"/>
              </a:rPr>
              <a:t>Please label and personalise with a small key </a:t>
            </a:r>
            <a:r>
              <a:rPr lang="en-GB" dirty="0" smtClean="0">
                <a:latin typeface="Comic Sans MS" panose="030F0702030302020204" pitchFamily="66" charset="0"/>
              </a:rPr>
              <a:t>ring. </a:t>
            </a:r>
            <a:endParaRPr lang="en-GB" dirty="0">
              <a:latin typeface="Comic Sans MS" panose="030F0702030302020204" pitchFamily="66" charset="0"/>
            </a:endParaRPr>
          </a:p>
          <a:p>
            <a:r>
              <a:rPr lang="en-GB" dirty="0" smtClean="0">
                <a:latin typeface="Comic Sans MS" panose="030F0702030302020204" pitchFamily="66" charset="0"/>
              </a:rPr>
              <a:t>A </a:t>
            </a:r>
            <a:r>
              <a:rPr lang="en-GB" b="1" dirty="0">
                <a:latin typeface="Comic Sans MS" panose="030F0702030302020204" pitchFamily="66" charset="0"/>
              </a:rPr>
              <a:t>m</a:t>
            </a:r>
            <a:r>
              <a:rPr lang="en-GB" b="1" dirty="0" smtClean="0">
                <a:latin typeface="Comic Sans MS" panose="030F0702030302020204" pitchFamily="66" charset="0"/>
              </a:rPr>
              <a:t>orning snack </a:t>
            </a:r>
            <a:r>
              <a:rPr lang="en-GB" dirty="0">
                <a:latin typeface="Comic Sans MS" panose="030F0702030302020204" pitchFamily="66" charset="0"/>
              </a:rPr>
              <a:t>(fruit/ veg) in </a:t>
            </a:r>
            <a:r>
              <a:rPr lang="en-GB" dirty="0" smtClean="0">
                <a:latin typeface="Comic Sans MS" panose="030F0702030302020204" pitchFamily="66" charset="0"/>
              </a:rPr>
              <a:t>a </a:t>
            </a:r>
            <a:r>
              <a:rPr lang="en-GB" b="1" dirty="0" smtClean="0">
                <a:latin typeface="Comic Sans MS" panose="030F0702030302020204" pitchFamily="66" charset="0"/>
              </a:rPr>
              <a:t>small,</a:t>
            </a:r>
            <a:r>
              <a:rPr lang="en-GB" dirty="0" smtClean="0">
                <a:latin typeface="Comic Sans MS" panose="030F0702030302020204" pitchFamily="66" charset="0"/>
              </a:rPr>
              <a:t> </a:t>
            </a:r>
            <a:r>
              <a:rPr lang="en-GB" b="1" dirty="0" smtClean="0">
                <a:latin typeface="Comic Sans MS" panose="030F0702030302020204" pitchFamily="66" charset="0"/>
              </a:rPr>
              <a:t>named</a:t>
            </a:r>
            <a:r>
              <a:rPr lang="en-GB" dirty="0" smtClean="0">
                <a:latin typeface="Comic Sans MS" panose="030F0702030302020204" pitchFamily="66" charset="0"/>
              </a:rPr>
              <a:t> pot.</a:t>
            </a:r>
          </a:p>
          <a:p>
            <a:r>
              <a:rPr lang="en-GB" dirty="0">
                <a:latin typeface="Comic Sans MS" panose="030F0702030302020204" pitchFamily="66" charset="0"/>
              </a:rPr>
              <a:t>A </a:t>
            </a:r>
            <a:r>
              <a:rPr lang="en-GB" b="1" dirty="0">
                <a:latin typeface="Comic Sans MS" panose="030F0702030302020204" pitchFamily="66" charset="0"/>
              </a:rPr>
              <a:t>named water </a:t>
            </a:r>
            <a:r>
              <a:rPr lang="en-GB" b="1" dirty="0" smtClean="0">
                <a:latin typeface="Comic Sans MS" panose="030F0702030302020204" pitchFamily="66" charset="0"/>
              </a:rPr>
              <a:t>bottle.</a:t>
            </a:r>
          </a:p>
          <a:p>
            <a:r>
              <a:rPr lang="en-GB" dirty="0" smtClean="0">
                <a:latin typeface="Comic Sans MS"/>
                <a:cs typeface="Comic Sans MS"/>
              </a:rPr>
              <a:t>If </a:t>
            </a:r>
            <a:r>
              <a:rPr lang="en-GB" dirty="0">
                <a:latin typeface="Comic Sans MS"/>
                <a:cs typeface="Comic Sans MS"/>
              </a:rPr>
              <a:t>you would like your child to </a:t>
            </a:r>
            <a:r>
              <a:rPr lang="en-GB" dirty="0" smtClean="0">
                <a:latin typeface="Comic Sans MS"/>
                <a:cs typeface="Comic Sans MS"/>
              </a:rPr>
              <a:t>have </a:t>
            </a:r>
            <a:r>
              <a:rPr lang="en-GB" b="1" dirty="0">
                <a:latin typeface="Comic Sans MS"/>
                <a:cs typeface="Comic Sans MS"/>
              </a:rPr>
              <a:t>milk</a:t>
            </a:r>
            <a:r>
              <a:rPr lang="en-GB" dirty="0">
                <a:latin typeface="Comic Sans MS"/>
                <a:cs typeface="Comic Sans MS"/>
              </a:rPr>
              <a:t>, please fill in the </a:t>
            </a:r>
            <a:r>
              <a:rPr lang="en-GB" dirty="0" smtClean="0">
                <a:latin typeface="Comic Sans MS"/>
                <a:cs typeface="Comic Sans MS"/>
              </a:rPr>
              <a:t>online order form. </a:t>
            </a:r>
          </a:p>
          <a:p>
            <a:endParaRPr lang="en-GB" dirty="0">
              <a:latin typeface="Comic Sans MS"/>
              <a:cs typeface="Comic Sans MS"/>
            </a:endParaRPr>
          </a:p>
        </p:txBody>
      </p:sp>
      <p:pic>
        <p:nvPicPr>
          <p:cNvPr id="7" name="Picture 6"/>
          <p:cNvPicPr>
            <a:picLocks noChangeAspect="1"/>
          </p:cNvPicPr>
          <p:nvPr/>
        </p:nvPicPr>
        <p:blipFill>
          <a:blip r:embed="rId2"/>
          <a:stretch>
            <a:fillRect/>
          </a:stretch>
        </p:blipFill>
        <p:spPr>
          <a:xfrm rot="6731510">
            <a:off x="5967628" y="5466290"/>
            <a:ext cx="1476428" cy="740543"/>
          </a:xfrm>
          <a:prstGeom prst="rect">
            <a:avLst/>
          </a:prstGeom>
        </p:spPr>
      </p:pic>
      <p:pic>
        <p:nvPicPr>
          <p:cNvPr id="9" name="Picture 8" descr="Screen Shot 2020-05-12 at 13.53.55.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9107" y="5029200"/>
            <a:ext cx="1854200" cy="1828800"/>
          </a:xfrm>
          <a:prstGeom prst="rect">
            <a:avLst/>
          </a:prstGeom>
        </p:spPr>
      </p:pic>
      <p:pic>
        <p:nvPicPr>
          <p:cNvPr id="10" name="Picture 9" descr="Screen Shot 2020-05-12 at 13.55.16.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87824" y="5016500"/>
            <a:ext cx="1536700" cy="1841500"/>
          </a:xfrm>
          <a:prstGeom prst="rect">
            <a:avLst/>
          </a:prstGeom>
        </p:spPr>
      </p:pic>
      <p:pic>
        <p:nvPicPr>
          <p:cNvPr id="12" name="Picture 11" descr="Screen Shot 2020-05-12 at 13.56.04.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68344" y="5085184"/>
            <a:ext cx="641147" cy="1528068"/>
          </a:xfrm>
          <a:prstGeom prst="rect">
            <a:avLst/>
          </a:prstGeom>
        </p:spPr>
      </p:pic>
      <p:pic>
        <p:nvPicPr>
          <p:cNvPr id="13" name="Picture 12"/>
          <p:cNvPicPr>
            <a:picLocks noChangeAspect="1"/>
          </p:cNvPicPr>
          <p:nvPr/>
        </p:nvPicPr>
        <p:blipFill>
          <a:blip r:embed="rId6"/>
          <a:stretch>
            <a:fillRect/>
          </a:stretch>
        </p:blipFill>
        <p:spPr>
          <a:xfrm>
            <a:off x="4860032" y="5445224"/>
            <a:ext cx="1080120" cy="1080120"/>
          </a:xfrm>
          <a:prstGeom prst="rect">
            <a:avLst/>
          </a:prstGeom>
        </p:spPr>
      </p:pic>
      <p:pic>
        <p:nvPicPr>
          <p:cNvPr id="14" name="Picture 13" descr="Screen Shot 2020-05-12 at 14.06.21.png"/>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444208" y="188640"/>
            <a:ext cx="2411563" cy="1224136"/>
          </a:xfrm>
          <a:prstGeom prst="rect">
            <a:avLst/>
          </a:prstGeom>
        </p:spPr>
      </p:pic>
    </p:spTree>
    <p:extLst>
      <p:ext uri="{BB962C8B-B14F-4D97-AF65-F5344CB8AC3E}">
        <p14:creationId xmlns:p14="http://schemas.microsoft.com/office/powerpoint/2010/main" val="415425593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38328"/>
            <a:ext cx="8229600" cy="930432"/>
          </a:xfrm>
        </p:spPr>
        <p:txBody>
          <a:bodyPr>
            <a:normAutofit fontScale="90000"/>
          </a:bodyPr>
          <a:lstStyle/>
          <a:p>
            <a:r>
              <a:rPr lang="en-GB" b="1" u="sng" dirty="0" smtClean="0">
                <a:solidFill>
                  <a:srgbClr val="000000"/>
                </a:solidFill>
                <a:latin typeface="Comic Sans MS" panose="030F0702030302020204" pitchFamily="66" charset="0"/>
              </a:rPr>
              <a:t>Lunch</a:t>
            </a:r>
            <a:r>
              <a:rPr lang="en-GB" dirty="0" smtClean="0">
                <a:solidFill>
                  <a:srgbClr val="000000"/>
                </a:solidFill>
                <a:latin typeface="Comic Sans MS" panose="030F0702030302020204" pitchFamily="66" charset="0"/>
              </a:rPr>
              <a:t/>
            </a:r>
            <a:br>
              <a:rPr lang="en-GB" dirty="0" smtClean="0">
                <a:solidFill>
                  <a:srgbClr val="000000"/>
                </a:solidFill>
                <a:latin typeface="Comic Sans MS" panose="030F0702030302020204" pitchFamily="66" charset="0"/>
              </a:rPr>
            </a:br>
            <a:endParaRPr lang="en-GB" sz="3600" dirty="0">
              <a:solidFill>
                <a:srgbClr val="000000"/>
              </a:solidFill>
              <a:latin typeface="Comic Sans MS" panose="030F0702030302020204" pitchFamily="66" charset="0"/>
            </a:endParaRPr>
          </a:p>
        </p:txBody>
      </p:sp>
      <p:sp>
        <p:nvSpPr>
          <p:cNvPr id="3" name="Content Placeholder 2"/>
          <p:cNvSpPr>
            <a:spLocks noGrp="1"/>
          </p:cNvSpPr>
          <p:nvPr>
            <p:ph idx="1"/>
          </p:nvPr>
        </p:nvSpPr>
        <p:spPr>
          <a:xfrm>
            <a:off x="467545" y="1412776"/>
            <a:ext cx="7056784" cy="5112568"/>
          </a:xfrm>
        </p:spPr>
        <p:txBody>
          <a:bodyPr>
            <a:normAutofit/>
          </a:bodyPr>
          <a:lstStyle/>
          <a:p>
            <a:pPr lvl="0"/>
            <a:r>
              <a:rPr lang="en-GB" dirty="0" smtClean="0">
                <a:latin typeface="Comic Sans MS"/>
                <a:cs typeface="Comic Sans MS"/>
              </a:rPr>
              <a:t>Sign </a:t>
            </a:r>
            <a:r>
              <a:rPr lang="en-GB" dirty="0">
                <a:latin typeface="Comic Sans MS"/>
                <a:cs typeface="Comic Sans MS"/>
              </a:rPr>
              <a:t>up for free school meals </a:t>
            </a:r>
            <a:r>
              <a:rPr lang="en-GB" dirty="0" smtClean="0">
                <a:latin typeface="Comic Sans MS"/>
                <a:cs typeface="Comic Sans MS"/>
              </a:rPr>
              <a:t>and choose </a:t>
            </a:r>
            <a:r>
              <a:rPr lang="en-GB" dirty="0">
                <a:latin typeface="Comic Sans MS"/>
                <a:cs typeface="Comic Sans MS"/>
              </a:rPr>
              <a:t>menu </a:t>
            </a:r>
            <a:r>
              <a:rPr lang="en-GB" dirty="0">
                <a:latin typeface="Comic Sans MS"/>
                <a:cs typeface="Comic Sans MS"/>
              </a:rPr>
              <a:t> </a:t>
            </a:r>
            <a:r>
              <a:rPr lang="en-GB" dirty="0" smtClean="0">
                <a:latin typeface="Comic Sans MS"/>
                <a:cs typeface="Comic Sans MS"/>
              </a:rPr>
              <a:t>    </a:t>
            </a:r>
            <a:r>
              <a:rPr lang="en-GB" dirty="0" smtClean="0">
                <a:latin typeface="Comic Sans MS"/>
                <a:cs typeface="Comic Sans MS"/>
              </a:rPr>
              <a:t>online (email will be sent when bookings are open).</a:t>
            </a:r>
            <a:endParaRPr lang="en-GB" dirty="0" smtClean="0">
              <a:latin typeface="Comic Sans MS"/>
              <a:cs typeface="Comic Sans MS"/>
            </a:endParaRPr>
          </a:p>
          <a:p>
            <a:r>
              <a:rPr lang="en-GB" dirty="0" smtClean="0">
                <a:latin typeface="Comic Sans MS"/>
                <a:cs typeface="Comic Sans MS"/>
              </a:rPr>
              <a:t>If your child will be having a packed lunch, please </a:t>
            </a:r>
            <a:r>
              <a:rPr lang="en-GB" dirty="0">
                <a:latin typeface="Comic Sans MS"/>
                <a:cs typeface="Comic Sans MS"/>
              </a:rPr>
              <a:t>make sure that it is clearly labelled. </a:t>
            </a:r>
          </a:p>
          <a:p>
            <a:pPr lvl="0"/>
            <a:r>
              <a:rPr lang="en-GB" dirty="0" smtClean="0">
                <a:latin typeface="Comic Sans MS"/>
                <a:cs typeface="Comic Sans MS"/>
              </a:rPr>
              <a:t>Please let them </a:t>
            </a:r>
            <a:r>
              <a:rPr lang="en-GB" dirty="0">
                <a:latin typeface="Comic Sans MS"/>
                <a:cs typeface="Comic Sans MS"/>
              </a:rPr>
              <a:t>practise using their </a:t>
            </a:r>
            <a:r>
              <a:rPr lang="en-GB" b="1" dirty="0">
                <a:latin typeface="Comic Sans MS"/>
                <a:cs typeface="Comic Sans MS"/>
              </a:rPr>
              <a:t>lunch </a:t>
            </a:r>
            <a:r>
              <a:rPr lang="en-GB" b="1" dirty="0" smtClean="0">
                <a:latin typeface="Comic Sans MS"/>
                <a:cs typeface="Comic Sans MS"/>
              </a:rPr>
              <a:t>box</a:t>
            </a:r>
            <a:r>
              <a:rPr lang="en-GB" dirty="0" smtClean="0">
                <a:solidFill>
                  <a:srgbClr val="FFFFFF"/>
                </a:solidFill>
                <a:latin typeface="Comic Sans MS"/>
                <a:cs typeface="Comic Sans MS"/>
              </a:rPr>
              <a:t>, including opening </a:t>
            </a:r>
            <a:r>
              <a:rPr lang="en-GB" dirty="0" smtClean="0">
                <a:latin typeface="Comic Sans MS"/>
                <a:cs typeface="Comic Sans MS"/>
              </a:rPr>
              <a:t>any </a:t>
            </a:r>
            <a:r>
              <a:rPr lang="en-GB" dirty="0">
                <a:latin typeface="Comic Sans MS"/>
                <a:cs typeface="Comic Sans MS"/>
              </a:rPr>
              <a:t>little pots/containers within.</a:t>
            </a:r>
          </a:p>
          <a:p>
            <a:pPr lvl="0"/>
            <a:r>
              <a:rPr lang="en-GB" dirty="0">
                <a:latin typeface="Comic Sans MS"/>
                <a:cs typeface="Comic Sans MS"/>
              </a:rPr>
              <a:t>Include any cutlery if needed.</a:t>
            </a:r>
          </a:p>
          <a:p>
            <a:pPr lvl="0"/>
            <a:r>
              <a:rPr lang="en-GB" dirty="0">
                <a:latin typeface="Comic Sans MS"/>
                <a:cs typeface="Comic Sans MS"/>
              </a:rPr>
              <a:t>We are a </a:t>
            </a:r>
            <a:r>
              <a:rPr lang="en-GB" b="1" dirty="0">
                <a:latin typeface="Comic Sans MS"/>
                <a:cs typeface="Comic Sans MS"/>
              </a:rPr>
              <a:t>healthy school </a:t>
            </a:r>
            <a:r>
              <a:rPr lang="en-GB" dirty="0">
                <a:latin typeface="Comic Sans MS"/>
                <a:cs typeface="Comic Sans MS"/>
              </a:rPr>
              <a:t>– </a:t>
            </a:r>
            <a:r>
              <a:rPr lang="en-GB" dirty="0" smtClean="0">
                <a:latin typeface="Comic Sans MS"/>
                <a:cs typeface="Comic Sans MS"/>
              </a:rPr>
              <a:t>no sweets please. However a </a:t>
            </a:r>
            <a:r>
              <a:rPr lang="en-GB" dirty="0">
                <a:latin typeface="Comic Sans MS"/>
                <a:cs typeface="Comic Sans MS"/>
              </a:rPr>
              <a:t>chocolate covered biscuit/wafer is allowed.</a:t>
            </a:r>
          </a:p>
          <a:p>
            <a:pPr lvl="0"/>
            <a:r>
              <a:rPr lang="en-GB" dirty="0" smtClean="0">
                <a:latin typeface="Comic Sans MS"/>
                <a:cs typeface="Comic Sans MS"/>
              </a:rPr>
              <a:t>Our school has a strict </a:t>
            </a:r>
            <a:r>
              <a:rPr lang="en-GB" b="1" dirty="0" smtClean="0">
                <a:latin typeface="Comic Sans MS"/>
                <a:cs typeface="Comic Sans MS"/>
              </a:rPr>
              <a:t>no nuts policy.</a:t>
            </a:r>
          </a:p>
          <a:p>
            <a:r>
              <a:rPr lang="en-GB" dirty="0" smtClean="0">
                <a:latin typeface="Comic Sans MS"/>
                <a:cs typeface="Comic Sans MS"/>
              </a:rPr>
              <a:t>Please </a:t>
            </a:r>
            <a:r>
              <a:rPr lang="en-GB" dirty="0">
                <a:latin typeface="Comic Sans MS"/>
                <a:cs typeface="Comic Sans MS"/>
              </a:rPr>
              <a:t>stick to food that they like eating </a:t>
            </a:r>
            <a:r>
              <a:rPr lang="en-GB" dirty="0" smtClean="0">
                <a:latin typeface="Comic Sans MS"/>
                <a:cs typeface="Comic Sans MS"/>
              </a:rPr>
              <a:t>(no </a:t>
            </a:r>
            <a:r>
              <a:rPr lang="en-GB" dirty="0">
                <a:latin typeface="Comic Sans MS"/>
                <a:cs typeface="Comic Sans MS"/>
              </a:rPr>
              <a:t>surprises</a:t>
            </a:r>
            <a:r>
              <a:rPr lang="en-GB" dirty="0" smtClean="0">
                <a:latin typeface="Comic Sans MS"/>
                <a:cs typeface="Comic Sans MS"/>
              </a:rPr>
              <a:t>!). They </a:t>
            </a:r>
            <a:r>
              <a:rPr lang="en-GB" dirty="0">
                <a:latin typeface="Comic Sans MS"/>
                <a:cs typeface="Comic Sans MS"/>
              </a:rPr>
              <a:t>may not eat as much as they usually do to start </a:t>
            </a:r>
            <a:r>
              <a:rPr lang="en-GB" dirty="0" smtClean="0">
                <a:latin typeface="Comic Sans MS"/>
                <a:cs typeface="Comic Sans MS"/>
              </a:rPr>
              <a:t>with</a:t>
            </a:r>
            <a:r>
              <a:rPr lang="en-GB" dirty="0" smtClean="0">
                <a:solidFill>
                  <a:srgbClr val="FFFFFF"/>
                </a:solidFill>
                <a:latin typeface="Comic Sans MS"/>
                <a:cs typeface="Comic Sans MS"/>
              </a:rPr>
              <a:t>, which is </a:t>
            </a:r>
            <a:r>
              <a:rPr lang="en-GB" dirty="0" smtClean="0">
                <a:latin typeface="Comic Sans MS"/>
                <a:cs typeface="Comic Sans MS"/>
              </a:rPr>
              <a:t>quite normal</a:t>
            </a:r>
            <a:r>
              <a:rPr lang="en-GB" dirty="0">
                <a:latin typeface="Comic Sans MS"/>
                <a:cs typeface="Comic Sans MS"/>
              </a:rPr>
              <a:t>.</a:t>
            </a:r>
          </a:p>
        </p:txBody>
      </p:sp>
      <p:pic>
        <p:nvPicPr>
          <p:cNvPr id="4" name="Picture 3" descr="Screen Shot 2020-05-12 at 14.36.22.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376170">
            <a:off x="7025376" y="83662"/>
            <a:ext cx="2030690" cy="1721672"/>
          </a:xfrm>
          <a:prstGeom prst="rect">
            <a:avLst/>
          </a:prstGeom>
        </p:spPr>
      </p:pic>
      <p:pic>
        <p:nvPicPr>
          <p:cNvPr id="5" name="Picture 4"/>
          <p:cNvPicPr>
            <a:picLocks noChangeAspect="1"/>
          </p:cNvPicPr>
          <p:nvPr/>
        </p:nvPicPr>
        <p:blipFill>
          <a:blip r:embed="rId3"/>
          <a:stretch>
            <a:fillRect/>
          </a:stretch>
        </p:blipFill>
        <p:spPr>
          <a:xfrm>
            <a:off x="7402590" y="3645024"/>
            <a:ext cx="1723936" cy="1656184"/>
          </a:xfrm>
          <a:prstGeom prst="rect">
            <a:avLst/>
          </a:prstGeom>
        </p:spPr>
      </p:pic>
      <p:pic>
        <p:nvPicPr>
          <p:cNvPr id="6" name="Picture 5"/>
          <p:cNvPicPr>
            <a:picLocks noChangeAspect="1"/>
          </p:cNvPicPr>
          <p:nvPr/>
        </p:nvPicPr>
        <p:blipFill>
          <a:blip r:embed="rId4"/>
          <a:stretch>
            <a:fillRect/>
          </a:stretch>
        </p:blipFill>
        <p:spPr>
          <a:xfrm>
            <a:off x="323528" y="208963"/>
            <a:ext cx="1728192" cy="1059797"/>
          </a:xfrm>
          <a:prstGeom prst="rect">
            <a:avLst/>
          </a:prstGeom>
        </p:spPr>
      </p:pic>
      <p:pic>
        <p:nvPicPr>
          <p:cNvPr id="7" name="Picture 6" descr="Screen Shot 2020-05-12 at 15.02.05.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1070208">
            <a:off x="7999824" y="2025013"/>
            <a:ext cx="939353" cy="1484784"/>
          </a:xfrm>
          <a:prstGeom prst="rect">
            <a:avLst/>
          </a:prstGeom>
        </p:spPr>
      </p:pic>
    </p:spTree>
    <p:extLst>
      <p:ext uri="{BB962C8B-B14F-4D97-AF65-F5344CB8AC3E}">
        <p14:creationId xmlns:p14="http://schemas.microsoft.com/office/powerpoint/2010/main" val="150030934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67544" y="260648"/>
            <a:ext cx="8229600" cy="432048"/>
          </a:xfrm>
        </p:spPr>
        <p:txBody>
          <a:bodyPr>
            <a:noAutofit/>
          </a:bodyPr>
          <a:lstStyle/>
          <a:p>
            <a:r>
              <a:rPr lang="en-US" sz="2800" dirty="0" smtClean="0">
                <a:latin typeface="Comic Sans MS"/>
                <a:cs typeface="Comic Sans MS"/>
              </a:rPr>
              <a:t>What does learning in EYFS look like?</a:t>
            </a:r>
            <a:endParaRPr lang="en-US" sz="2800" dirty="0">
              <a:latin typeface="Comic Sans MS"/>
              <a:cs typeface="Comic Sans MS"/>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057140902"/>
              </p:ext>
            </p:extLst>
          </p:nvPr>
        </p:nvGraphicFramePr>
        <p:xfrm>
          <a:off x="827088" y="2052638"/>
          <a:ext cx="6711950" cy="741680"/>
        </p:xfrm>
        <a:graphic>
          <a:graphicData uri="http://schemas.openxmlformats.org/drawingml/2006/table">
            <a:tbl>
              <a:tblPr firstRow="1" bandRow="1">
                <a:tableStyleId>{5C22544A-7EE6-4342-B048-85BDC9FD1C3A}</a:tableStyleId>
              </a:tblPr>
              <a:tblGrid>
                <a:gridCol w="3355975">
                  <a:extLst>
                    <a:ext uri="{9D8B030D-6E8A-4147-A177-3AD203B41FA5}">
                      <a16:colId xmlns:a16="http://schemas.microsoft.com/office/drawing/2014/main" val="20000"/>
                    </a:ext>
                  </a:extLst>
                </a:gridCol>
                <a:gridCol w="3355975">
                  <a:extLst>
                    <a:ext uri="{9D8B030D-6E8A-4147-A177-3AD203B41FA5}">
                      <a16:colId xmlns:a16="http://schemas.microsoft.com/office/drawing/2014/main" val="20001"/>
                    </a:ext>
                  </a:extLst>
                </a:gridCol>
              </a:tblGrid>
              <a:tr h="370840">
                <a:tc>
                  <a:txBody>
                    <a:bodyPr/>
                    <a:lstStyle/>
                    <a:p>
                      <a:endParaRPr lang="en-US" dirty="0"/>
                    </a:p>
                  </a:txBody>
                  <a:tcPr marL="82838" marR="82838"/>
                </a:tc>
                <a:tc>
                  <a:txBody>
                    <a:bodyPr/>
                    <a:lstStyle/>
                    <a:p>
                      <a:endParaRPr lang="en-US"/>
                    </a:p>
                  </a:txBody>
                  <a:tcPr marL="82838" marR="82838"/>
                </a:tc>
                <a:extLst>
                  <a:ext uri="{0D108BD9-81ED-4DB2-BD59-A6C34878D82A}">
                    <a16:rowId xmlns:a16="http://schemas.microsoft.com/office/drawing/2014/main" val="10000"/>
                  </a:ext>
                </a:extLst>
              </a:tr>
              <a:tr h="370840">
                <a:tc>
                  <a:txBody>
                    <a:bodyPr/>
                    <a:lstStyle/>
                    <a:p>
                      <a:endParaRPr lang="en-US"/>
                    </a:p>
                  </a:txBody>
                  <a:tcPr marL="82838" marR="82838"/>
                </a:tc>
                <a:tc>
                  <a:txBody>
                    <a:bodyPr/>
                    <a:lstStyle/>
                    <a:p>
                      <a:endParaRPr lang="en-US"/>
                    </a:p>
                  </a:txBody>
                  <a:tcPr marL="82838" marR="82838"/>
                </a:tc>
                <a:extLst>
                  <a:ext uri="{0D108BD9-81ED-4DB2-BD59-A6C34878D82A}">
                    <a16:rowId xmlns:a16="http://schemas.microsoft.com/office/drawing/2014/main" val="10001"/>
                  </a:ext>
                </a:extLst>
              </a:tr>
            </a:tbl>
          </a:graphicData>
        </a:graphic>
      </p:graphicFrame>
      <p:pic>
        <p:nvPicPr>
          <p:cNvPr id="5" name="Picture 4" descr="Learning in Foundation Stage.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7" y="692696"/>
            <a:ext cx="9144000" cy="6389607"/>
          </a:xfrm>
          <a:prstGeom prst="rect">
            <a:avLst/>
          </a:prstGeom>
        </p:spPr>
      </p:pic>
    </p:spTree>
    <p:extLst>
      <p:ext uri="{BB962C8B-B14F-4D97-AF65-F5344CB8AC3E}">
        <p14:creationId xmlns:p14="http://schemas.microsoft.com/office/powerpoint/2010/main" val="4102763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23528" y="188640"/>
            <a:ext cx="8352928" cy="504056"/>
          </a:xfrm>
        </p:spPr>
        <p:txBody>
          <a:bodyPr>
            <a:noAutofit/>
          </a:bodyPr>
          <a:lstStyle/>
          <a:p>
            <a:r>
              <a:rPr lang="en-US" sz="2800" b="1" u="sng" dirty="0" smtClean="0">
                <a:latin typeface="Comic Sans MS"/>
                <a:cs typeface="Comic Sans MS"/>
              </a:rPr>
              <a:t>Mention key changes to the new curriculum</a:t>
            </a:r>
            <a:br>
              <a:rPr lang="en-US" sz="2800" b="1" u="sng" dirty="0" smtClean="0">
                <a:latin typeface="Comic Sans MS"/>
                <a:cs typeface="Comic Sans MS"/>
              </a:rPr>
            </a:br>
            <a:r>
              <a:rPr lang="en-US" sz="2800" u="sng" dirty="0" smtClean="0">
                <a:latin typeface="Comic Sans MS"/>
                <a:cs typeface="Comic Sans MS"/>
              </a:rPr>
              <a:t>The Early Years Foundation Stage Curriculum</a:t>
            </a:r>
            <a:endParaRPr lang="en-US" sz="2800" u="sng" dirty="0">
              <a:latin typeface="Comic Sans MS"/>
              <a:cs typeface="Comic Sans MS"/>
            </a:endParaRPr>
          </a:p>
        </p:txBody>
      </p:sp>
      <p:sp>
        <p:nvSpPr>
          <p:cNvPr id="2" name="Content Placeholder 1"/>
          <p:cNvSpPr>
            <a:spLocks noGrp="1"/>
          </p:cNvSpPr>
          <p:nvPr>
            <p:ph idx="1"/>
          </p:nvPr>
        </p:nvSpPr>
        <p:spPr>
          <a:xfrm>
            <a:off x="323528" y="1877072"/>
            <a:ext cx="4032448" cy="4968552"/>
          </a:xfrm>
        </p:spPr>
        <p:txBody>
          <a:bodyPr>
            <a:normAutofit fontScale="85000" lnSpcReduction="20000"/>
          </a:bodyPr>
          <a:lstStyle/>
          <a:p>
            <a:pPr marL="0" indent="0">
              <a:buNone/>
            </a:pPr>
            <a:endParaRPr lang="en-GB" sz="1800" b="1" dirty="0" smtClean="0">
              <a:solidFill>
                <a:srgbClr val="FF0000"/>
              </a:solidFill>
              <a:latin typeface="Comic Sans MS"/>
              <a:cs typeface="Comic Sans MS"/>
            </a:endParaRPr>
          </a:p>
          <a:p>
            <a:pPr marL="0" indent="0">
              <a:buNone/>
            </a:pPr>
            <a:endParaRPr lang="en-GB" sz="1800" b="1" dirty="0" smtClean="0">
              <a:solidFill>
                <a:srgbClr val="FF0000"/>
              </a:solidFill>
              <a:latin typeface="Comic Sans MS"/>
              <a:cs typeface="Comic Sans MS"/>
            </a:endParaRPr>
          </a:p>
          <a:p>
            <a:pPr marL="0" indent="0">
              <a:buNone/>
            </a:pPr>
            <a:endParaRPr lang="en-GB" sz="1800" b="1" dirty="0" smtClean="0">
              <a:solidFill>
                <a:srgbClr val="FF0000"/>
              </a:solidFill>
              <a:latin typeface="Comic Sans MS"/>
              <a:cs typeface="Comic Sans MS"/>
            </a:endParaRPr>
          </a:p>
          <a:p>
            <a:pPr marL="0" indent="0">
              <a:buNone/>
            </a:pPr>
            <a:endParaRPr lang="en-GB" sz="1800" b="1" dirty="0">
              <a:solidFill>
                <a:srgbClr val="FF0000"/>
              </a:solidFill>
              <a:latin typeface="Comic Sans MS"/>
              <a:cs typeface="Comic Sans MS"/>
            </a:endParaRPr>
          </a:p>
          <a:p>
            <a:pPr marL="0" indent="0">
              <a:buNone/>
            </a:pPr>
            <a:endParaRPr lang="en-GB" sz="1800" b="1" dirty="0" smtClean="0">
              <a:solidFill>
                <a:srgbClr val="FF0000"/>
              </a:solidFill>
              <a:latin typeface="Comic Sans MS"/>
              <a:cs typeface="Comic Sans MS"/>
            </a:endParaRPr>
          </a:p>
          <a:p>
            <a:pPr marL="0" indent="0">
              <a:buNone/>
            </a:pPr>
            <a:endParaRPr lang="en-GB" sz="1800" b="1" dirty="0">
              <a:solidFill>
                <a:srgbClr val="FF0000"/>
              </a:solidFill>
              <a:latin typeface="Comic Sans MS"/>
              <a:cs typeface="Comic Sans MS"/>
            </a:endParaRPr>
          </a:p>
          <a:p>
            <a:pPr marL="0" indent="0">
              <a:buNone/>
            </a:pPr>
            <a:endParaRPr lang="en-GB" sz="1800" b="1" dirty="0" smtClean="0">
              <a:solidFill>
                <a:srgbClr val="FF0000"/>
              </a:solidFill>
              <a:latin typeface="Comic Sans MS"/>
              <a:cs typeface="Comic Sans MS"/>
            </a:endParaRPr>
          </a:p>
          <a:p>
            <a:pPr marL="0" indent="0">
              <a:buNone/>
            </a:pPr>
            <a:endParaRPr lang="en-GB" sz="1800" b="1" dirty="0">
              <a:solidFill>
                <a:srgbClr val="FF0000"/>
              </a:solidFill>
              <a:latin typeface="Comic Sans MS"/>
              <a:cs typeface="Comic Sans MS"/>
            </a:endParaRPr>
          </a:p>
          <a:p>
            <a:pPr marL="0" indent="0">
              <a:buNone/>
            </a:pPr>
            <a:endParaRPr lang="en-GB" sz="1800" b="1" dirty="0" smtClean="0">
              <a:solidFill>
                <a:srgbClr val="FF0000"/>
              </a:solidFill>
              <a:latin typeface="Comic Sans MS"/>
              <a:cs typeface="Comic Sans MS"/>
            </a:endParaRPr>
          </a:p>
          <a:p>
            <a:pPr marL="0" indent="0">
              <a:buNone/>
            </a:pPr>
            <a:endParaRPr lang="en-GB" sz="1800" b="1" dirty="0" smtClean="0">
              <a:solidFill>
                <a:srgbClr val="FF0000"/>
              </a:solidFill>
              <a:latin typeface="Comic Sans MS"/>
              <a:cs typeface="Comic Sans MS"/>
            </a:endParaRPr>
          </a:p>
          <a:p>
            <a:pPr marL="0" indent="0">
              <a:buNone/>
            </a:pPr>
            <a:r>
              <a:rPr lang="en-GB" sz="1800" dirty="0" smtClean="0">
                <a:solidFill>
                  <a:srgbClr val="FFFF00"/>
                </a:solidFill>
                <a:latin typeface="Comic Sans MS"/>
                <a:cs typeface="Comic Sans MS"/>
              </a:rPr>
              <a:t>The prime areas are very important because they lay the foundations for children’s success in all other areas of learning and of life. </a:t>
            </a:r>
          </a:p>
          <a:p>
            <a:pPr marL="0" indent="0">
              <a:buNone/>
            </a:pPr>
            <a:r>
              <a:rPr lang="en-GB" sz="1800" b="1" dirty="0" smtClean="0">
                <a:solidFill>
                  <a:srgbClr val="FFFF00"/>
                </a:solidFill>
                <a:latin typeface="Comic Sans MS"/>
                <a:cs typeface="Comic Sans MS"/>
              </a:rPr>
              <a:t>All parents will be invited to our EYFS curriculum meeting that will take place early in the Autumn Term.</a:t>
            </a:r>
          </a:p>
          <a:p>
            <a:pPr marL="0" indent="0">
              <a:buNone/>
            </a:pPr>
            <a:endParaRPr lang="en-GB" dirty="0">
              <a:solidFill>
                <a:srgbClr val="FF0000"/>
              </a:solidFill>
              <a:latin typeface="Comic Sans MS"/>
              <a:cs typeface="Comic Sans MS"/>
            </a:endParaRPr>
          </a:p>
        </p:txBody>
      </p:sp>
      <p:graphicFrame>
        <p:nvGraphicFramePr>
          <p:cNvPr id="4" name="Table 3"/>
          <p:cNvGraphicFramePr>
            <a:graphicFrameLocks noGrp="1"/>
          </p:cNvGraphicFramePr>
          <p:nvPr>
            <p:extLst>
              <p:ext uri="{D42A27DB-BD31-4B8C-83A1-F6EECF244321}">
                <p14:modId xmlns:p14="http://schemas.microsoft.com/office/powerpoint/2010/main" val="4254097594"/>
              </p:ext>
            </p:extLst>
          </p:nvPr>
        </p:nvGraphicFramePr>
        <p:xfrm>
          <a:off x="251520" y="1412776"/>
          <a:ext cx="4064000" cy="3408680"/>
        </p:xfrm>
        <a:graphic>
          <a:graphicData uri="http://schemas.openxmlformats.org/drawingml/2006/table">
            <a:tbl>
              <a:tblPr firstRow="1" bandRow="1">
                <a:tableStyleId>{5C22544A-7EE6-4342-B048-85BDC9FD1C3A}</a:tableStyleId>
              </a:tblPr>
              <a:tblGrid>
                <a:gridCol w="1967880">
                  <a:extLst>
                    <a:ext uri="{9D8B030D-6E8A-4147-A177-3AD203B41FA5}">
                      <a16:colId xmlns:a16="http://schemas.microsoft.com/office/drawing/2014/main" val="20000"/>
                    </a:ext>
                  </a:extLst>
                </a:gridCol>
                <a:gridCol w="2096120">
                  <a:extLst>
                    <a:ext uri="{9D8B030D-6E8A-4147-A177-3AD203B41FA5}">
                      <a16:colId xmlns:a16="http://schemas.microsoft.com/office/drawing/2014/main" val="20001"/>
                    </a:ext>
                  </a:extLst>
                </a:gridCol>
              </a:tblGrid>
              <a:tr h="370840">
                <a:tc gridSpan="2">
                  <a:txBody>
                    <a:bodyPr/>
                    <a:lstStyle/>
                    <a:p>
                      <a:r>
                        <a:rPr lang="en-US" dirty="0" smtClean="0"/>
                        <a:t>Prime Areas</a:t>
                      </a:r>
                      <a:endParaRPr lang="en-US" dirty="0"/>
                    </a:p>
                  </a:txBody>
                  <a:tcPr/>
                </a:tc>
                <a:tc hMerge="1">
                  <a:txBody>
                    <a:bodyPr/>
                    <a:lstStyle/>
                    <a:p>
                      <a:endParaRPr lang="en-US" dirty="0"/>
                    </a:p>
                  </a:txBody>
                  <a:tcPr/>
                </a:tc>
                <a:extLst>
                  <a:ext uri="{0D108BD9-81ED-4DB2-BD59-A6C34878D82A}">
                    <a16:rowId xmlns:a16="http://schemas.microsoft.com/office/drawing/2014/main" val="10000"/>
                  </a:ext>
                </a:extLst>
              </a:tr>
              <a:tr h="370840">
                <a:tc>
                  <a:txBody>
                    <a:bodyPr/>
                    <a:lstStyle/>
                    <a:p>
                      <a:r>
                        <a:rPr lang="en-US" b="1" dirty="0" smtClean="0"/>
                        <a:t>Communication &amp; Language</a:t>
                      </a:r>
                      <a:endParaRPr lang="en-US" b="1" dirty="0"/>
                    </a:p>
                  </a:txBody>
                  <a:tcPr>
                    <a:solidFill>
                      <a:schemeClr val="accent1">
                        <a:lumMod val="20000"/>
                        <a:lumOff val="80000"/>
                      </a:schemeClr>
                    </a:solidFill>
                  </a:tcPr>
                </a:tc>
                <a:tc>
                  <a:txBody>
                    <a:bodyPr/>
                    <a:lstStyle/>
                    <a:p>
                      <a:r>
                        <a:rPr lang="en-US" dirty="0" smtClean="0"/>
                        <a:t>Listening,</a:t>
                      </a:r>
                      <a:r>
                        <a:rPr lang="en-US" baseline="0" dirty="0" smtClean="0"/>
                        <a:t> Attention &amp; understanding</a:t>
                      </a:r>
                      <a:endParaRPr lang="en-US" dirty="0"/>
                    </a:p>
                  </a:txBody>
                  <a:tcPr>
                    <a:solidFill>
                      <a:srgbClr val="EBF5D7"/>
                    </a:solidFill>
                  </a:tcPr>
                </a:tc>
                <a:extLst>
                  <a:ext uri="{0D108BD9-81ED-4DB2-BD59-A6C34878D82A}">
                    <a16:rowId xmlns:a16="http://schemas.microsoft.com/office/drawing/2014/main" val="10001"/>
                  </a:ext>
                </a:extLst>
              </a:tr>
              <a:tr h="370840">
                <a:tc rowSpan="3">
                  <a:txBody>
                    <a:bodyPr/>
                    <a:lstStyle/>
                    <a:p>
                      <a:r>
                        <a:rPr lang="en-US" b="1" dirty="0" smtClean="0"/>
                        <a:t>Personal, Social&amp; emotional development</a:t>
                      </a:r>
                      <a:endParaRPr lang="en-US" b="1" dirty="0"/>
                    </a:p>
                  </a:txBody>
                  <a:tcPr>
                    <a:solidFill>
                      <a:schemeClr val="accent2">
                        <a:lumMod val="20000"/>
                        <a:lumOff val="80000"/>
                      </a:schemeClr>
                    </a:solidFill>
                  </a:tcPr>
                </a:tc>
                <a:tc>
                  <a:txBody>
                    <a:bodyPr/>
                    <a:lstStyle/>
                    <a:p>
                      <a:r>
                        <a:rPr lang="en-US" dirty="0" smtClean="0"/>
                        <a:t>Self-regulation</a:t>
                      </a:r>
                      <a:endParaRPr lang="en-US" dirty="0"/>
                    </a:p>
                  </a:txBody>
                  <a:tcPr>
                    <a:solidFill>
                      <a:srgbClr val="DFF1D3"/>
                    </a:solidFill>
                  </a:tcPr>
                </a:tc>
                <a:extLst>
                  <a:ext uri="{0D108BD9-81ED-4DB2-BD59-A6C34878D82A}">
                    <a16:rowId xmlns:a16="http://schemas.microsoft.com/office/drawing/2014/main" val="10002"/>
                  </a:ext>
                </a:extLst>
              </a:tr>
              <a:tr h="370840">
                <a:tc vMerge="1">
                  <a:txBody>
                    <a:bodyPr/>
                    <a:lstStyle/>
                    <a:p>
                      <a:endParaRPr lang="en-US" dirty="0"/>
                    </a:p>
                  </a:txBody>
                  <a:tcPr/>
                </a:tc>
                <a:tc>
                  <a:txBody>
                    <a:bodyPr/>
                    <a:lstStyle/>
                    <a:p>
                      <a:r>
                        <a:rPr lang="en-US" dirty="0" smtClean="0"/>
                        <a:t>Managing self</a:t>
                      </a:r>
                      <a:endParaRPr lang="en-US" dirty="0"/>
                    </a:p>
                  </a:txBody>
                  <a:tcPr>
                    <a:solidFill>
                      <a:srgbClr val="DFF1D3"/>
                    </a:solidFill>
                  </a:tcPr>
                </a:tc>
                <a:extLst>
                  <a:ext uri="{0D108BD9-81ED-4DB2-BD59-A6C34878D82A}">
                    <a16:rowId xmlns:a16="http://schemas.microsoft.com/office/drawing/2014/main" val="10003"/>
                  </a:ext>
                </a:extLst>
              </a:tr>
              <a:tr h="370840">
                <a:tc vMerge="1">
                  <a:txBody>
                    <a:bodyPr/>
                    <a:lstStyle/>
                    <a:p>
                      <a:endParaRPr lang="en-US" dirty="0"/>
                    </a:p>
                  </a:txBody>
                  <a:tcPr/>
                </a:tc>
                <a:tc>
                  <a:txBody>
                    <a:bodyPr/>
                    <a:lstStyle/>
                    <a:p>
                      <a:r>
                        <a:rPr lang="en-US" dirty="0" smtClean="0"/>
                        <a:t>Building relationships</a:t>
                      </a:r>
                      <a:endParaRPr lang="en-US" dirty="0"/>
                    </a:p>
                  </a:txBody>
                  <a:tcPr>
                    <a:solidFill>
                      <a:srgbClr val="DFF1D3"/>
                    </a:solidFill>
                  </a:tcPr>
                </a:tc>
                <a:extLst>
                  <a:ext uri="{0D108BD9-81ED-4DB2-BD59-A6C34878D82A}">
                    <a16:rowId xmlns:a16="http://schemas.microsoft.com/office/drawing/2014/main" val="10004"/>
                  </a:ext>
                </a:extLst>
              </a:tr>
              <a:tr h="370840">
                <a:tc rowSpan="2">
                  <a:txBody>
                    <a:bodyPr/>
                    <a:lstStyle/>
                    <a:p>
                      <a:r>
                        <a:rPr lang="en-US" b="1" dirty="0" smtClean="0"/>
                        <a:t>Physical Development</a:t>
                      </a:r>
                      <a:endParaRPr lang="en-US" b="1" dirty="0"/>
                    </a:p>
                  </a:txBody>
                  <a:tcPr/>
                </a:tc>
                <a:tc>
                  <a:txBody>
                    <a:bodyPr/>
                    <a:lstStyle/>
                    <a:p>
                      <a:r>
                        <a:rPr lang="en-US" dirty="0" smtClean="0"/>
                        <a:t>Gross</a:t>
                      </a:r>
                      <a:r>
                        <a:rPr lang="en-US" baseline="0" dirty="0" smtClean="0"/>
                        <a:t> Motor Skills</a:t>
                      </a:r>
                      <a:endParaRPr lang="en-US" dirty="0"/>
                    </a:p>
                  </a:txBody>
                  <a:tcPr/>
                </a:tc>
                <a:extLst>
                  <a:ext uri="{0D108BD9-81ED-4DB2-BD59-A6C34878D82A}">
                    <a16:rowId xmlns:a16="http://schemas.microsoft.com/office/drawing/2014/main" val="10005"/>
                  </a:ext>
                </a:extLst>
              </a:tr>
              <a:tr h="370840">
                <a:tc vMerge="1">
                  <a:txBody>
                    <a:bodyPr/>
                    <a:lstStyle/>
                    <a:p>
                      <a:endParaRPr lang="en-US" dirty="0"/>
                    </a:p>
                  </a:txBody>
                  <a:tcPr/>
                </a:tc>
                <a:tc>
                  <a:txBody>
                    <a:bodyPr/>
                    <a:lstStyle/>
                    <a:p>
                      <a:r>
                        <a:rPr lang="en-US" dirty="0" smtClean="0"/>
                        <a:t>Fine Motor Skills</a:t>
                      </a:r>
                      <a:endParaRPr lang="en-US" dirty="0"/>
                    </a:p>
                  </a:txBody>
                  <a:tcPr/>
                </a:tc>
                <a:extLst>
                  <a:ext uri="{0D108BD9-81ED-4DB2-BD59-A6C34878D82A}">
                    <a16:rowId xmlns:a16="http://schemas.microsoft.com/office/drawing/2014/main" val="10006"/>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696513133"/>
              </p:ext>
            </p:extLst>
          </p:nvPr>
        </p:nvGraphicFramePr>
        <p:xfrm>
          <a:off x="4572000" y="1412776"/>
          <a:ext cx="4064000" cy="5158740"/>
        </p:xfrm>
        <a:graphic>
          <a:graphicData uri="http://schemas.openxmlformats.org/drawingml/2006/table">
            <a:tbl>
              <a:tblPr firstRow="1" bandRow="1">
                <a:tableStyleId>{5C22544A-7EE6-4342-B048-85BDC9FD1C3A}</a:tableStyleId>
              </a:tblPr>
              <a:tblGrid>
                <a:gridCol w="1967880">
                  <a:extLst>
                    <a:ext uri="{9D8B030D-6E8A-4147-A177-3AD203B41FA5}">
                      <a16:colId xmlns:a16="http://schemas.microsoft.com/office/drawing/2014/main" val="20000"/>
                    </a:ext>
                  </a:extLst>
                </a:gridCol>
                <a:gridCol w="2096120">
                  <a:extLst>
                    <a:ext uri="{9D8B030D-6E8A-4147-A177-3AD203B41FA5}">
                      <a16:colId xmlns:a16="http://schemas.microsoft.com/office/drawing/2014/main" val="20001"/>
                    </a:ext>
                  </a:extLst>
                </a:gridCol>
              </a:tblGrid>
              <a:tr h="370840">
                <a:tc gridSpan="2">
                  <a:txBody>
                    <a:bodyPr/>
                    <a:lstStyle/>
                    <a:p>
                      <a:r>
                        <a:rPr lang="en-US" sz="1600" dirty="0" smtClean="0"/>
                        <a:t>Specific Areas</a:t>
                      </a:r>
                      <a:endParaRPr lang="en-US" sz="1600" dirty="0"/>
                    </a:p>
                  </a:txBody>
                  <a:tcPr>
                    <a:solidFill>
                      <a:srgbClr val="F6772C"/>
                    </a:solidFill>
                  </a:tcPr>
                </a:tc>
                <a:tc hMerge="1">
                  <a:txBody>
                    <a:bodyPr/>
                    <a:lstStyle/>
                    <a:p>
                      <a:endParaRPr lang="en-US" dirty="0"/>
                    </a:p>
                  </a:txBody>
                  <a:tcPr/>
                </a:tc>
                <a:extLst>
                  <a:ext uri="{0D108BD9-81ED-4DB2-BD59-A6C34878D82A}">
                    <a16:rowId xmlns:a16="http://schemas.microsoft.com/office/drawing/2014/main" val="10000"/>
                  </a:ext>
                </a:extLst>
              </a:tr>
              <a:tr h="304800">
                <a:tc rowSpan="3">
                  <a:txBody>
                    <a:bodyPr/>
                    <a:lstStyle/>
                    <a:p>
                      <a:r>
                        <a:rPr lang="en-US" sz="1600" b="1" dirty="0" smtClean="0"/>
                        <a:t>Literacy</a:t>
                      </a:r>
                      <a:endParaRPr lang="en-US" sz="1600" b="1" dirty="0"/>
                    </a:p>
                  </a:txBody>
                  <a:tcPr>
                    <a:solidFill>
                      <a:srgbClr val="FFFF00"/>
                    </a:solidFill>
                  </a:tcPr>
                </a:tc>
                <a:tc>
                  <a:txBody>
                    <a:bodyPr/>
                    <a:lstStyle/>
                    <a:p>
                      <a:r>
                        <a:rPr lang="en-US" sz="1600" dirty="0" smtClean="0"/>
                        <a:t>Comprehension</a:t>
                      </a:r>
                      <a:endParaRPr lang="en-US" sz="1600" dirty="0"/>
                    </a:p>
                  </a:txBody>
                  <a:tcPr>
                    <a:solidFill>
                      <a:srgbClr val="FFFF00"/>
                    </a:solidFill>
                  </a:tcPr>
                </a:tc>
                <a:extLst>
                  <a:ext uri="{0D108BD9-81ED-4DB2-BD59-A6C34878D82A}">
                    <a16:rowId xmlns:a16="http://schemas.microsoft.com/office/drawing/2014/main" val="10001"/>
                  </a:ext>
                </a:extLst>
              </a:tr>
              <a:tr h="304800">
                <a:tc vMerge="1">
                  <a:txBody>
                    <a:bodyPr/>
                    <a:lstStyle/>
                    <a:p>
                      <a:endParaRPr lang="en-US" b="1" dirty="0"/>
                    </a:p>
                  </a:txBody>
                  <a:tcPr>
                    <a:solidFill>
                      <a:srgbClr val="FFFF00"/>
                    </a:solidFill>
                  </a:tcPr>
                </a:tc>
                <a:tc>
                  <a:txBody>
                    <a:bodyPr/>
                    <a:lstStyle/>
                    <a:p>
                      <a:r>
                        <a:rPr lang="en-US" sz="1600" dirty="0" smtClean="0"/>
                        <a:t>Word Reading</a:t>
                      </a:r>
                      <a:endParaRPr lang="en-US" sz="1600" dirty="0"/>
                    </a:p>
                  </a:txBody>
                  <a:tcPr>
                    <a:solidFill>
                      <a:srgbClr val="FFFF00"/>
                    </a:solidFill>
                  </a:tcPr>
                </a:tc>
                <a:extLst>
                  <a:ext uri="{0D108BD9-81ED-4DB2-BD59-A6C34878D82A}">
                    <a16:rowId xmlns:a16="http://schemas.microsoft.com/office/drawing/2014/main" val="10002"/>
                  </a:ext>
                </a:extLst>
              </a:tr>
              <a:tr h="304800">
                <a:tc vMerge="1">
                  <a:txBody>
                    <a:bodyPr/>
                    <a:lstStyle/>
                    <a:p>
                      <a:endParaRPr lang="en-US" b="1" dirty="0"/>
                    </a:p>
                  </a:txBody>
                  <a:tcPr>
                    <a:solidFill>
                      <a:srgbClr val="FFFF00"/>
                    </a:solidFill>
                  </a:tcPr>
                </a:tc>
                <a:tc>
                  <a:txBody>
                    <a:bodyPr/>
                    <a:lstStyle/>
                    <a:p>
                      <a:r>
                        <a:rPr lang="en-US" sz="1600" dirty="0" smtClean="0"/>
                        <a:t>Writing</a:t>
                      </a:r>
                      <a:endParaRPr lang="en-US" sz="1600" dirty="0"/>
                    </a:p>
                  </a:txBody>
                  <a:tcPr>
                    <a:solidFill>
                      <a:srgbClr val="FFFF00"/>
                    </a:solidFill>
                  </a:tcPr>
                </a:tc>
                <a:extLst>
                  <a:ext uri="{0D108BD9-81ED-4DB2-BD59-A6C34878D82A}">
                    <a16:rowId xmlns:a16="http://schemas.microsoft.com/office/drawing/2014/main" val="10003"/>
                  </a:ext>
                </a:extLst>
              </a:tr>
              <a:tr h="370840">
                <a:tc rowSpan="2">
                  <a:txBody>
                    <a:bodyPr/>
                    <a:lstStyle/>
                    <a:p>
                      <a:r>
                        <a:rPr lang="en-US" sz="1600" b="1" dirty="0" smtClean="0"/>
                        <a:t>Mathematics</a:t>
                      </a:r>
                      <a:endParaRPr lang="en-US" sz="1600" b="1" dirty="0"/>
                    </a:p>
                  </a:txBody>
                  <a:tcPr>
                    <a:solidFill>
                      <a:schemeClr val="accent6">
                        <a:lumMod val="60000"/>
                        <a:lumOff val="40000"/>
                      </a:schemeClr>
                    </a:solidFill>
                  </a:tcPr>
                </a:tc>
                <a:tc>
                  <a:txBody>
                    <a:bodyPr/>
                    <a:lstStyle/>
                    <a:p>
                      <a:r>
                        <a:rPr lang="en-US" sz="1600" dirty="0" smtClean="0"/>
                        <a:t>Number</a:t>
                      </a:r>
                      <a:endParaRPr lang="en-US" sz="1600" dirty="0"/>
                    </a:p>
                  </a:txBody>
                  <a:tcPr>
                    <a:solidFill>
                      <a:srgbClr val="97DBFB"/>
                    </a:solidFill>
                  </a:tcPr>
                </a:tc>
                <a:extLst>
                  <a:ext uri="{0D108BD9-81ED-4DB2-BD59-A6C34878D82A}">
                    <a16:rowId xmlns:a16="http://schemas.microsoft.com/office/drawing/2014/main" val="10004"/>
                  </a:ext>
                </a:extLst>
              </a:tr>
              <a:tr h="921173">
                <a:tc vMerge="1">
                  <a:txBody>
                    <a:bodyPr/>
                    <a:lstStyle/>
                    <a:p>
                      <a:endParaRPr lang="en-US" dirty="0"/>
                    </a:p>
                  </a:txBody>
                  <a:tcPr/>
                </a:tc>
                <a:tc>
                  <a:txBody>
                    <a:bodyPr/>
                    <a:lstStyle/>
                    <a:p>
                      <a:r>
                        <a:rPr lang="en-US" sz="1600" dirty="0" smtClean="0"/>
                        <a:t>Numerical</a:t>
                      </a:r>
                      <a:r>
                        <a:rPr lang="en-US" sz="1600" baseline="0" dirty="0" smtClean="0"/>
                        <a:t> patterns</a:t>
                      </a:r>
                      <a:endParaRPr lang="en-US" sz="1600" dirty="0"/>
                    </a:p>
                  </a:txBody>
                  <a:tcPr>
                    <a:solidFill>
                      <a:srgbClr val="97DBFB"/>
                    </a:solidFill>
                  </a:tcPr>
                </a:tc>
                <a:extLst>
                  <a:ext uri="{0D108BD9-81ED-4DB2-BD59-A6C34878D82A}">
                    <a16:rowId xmlns:a16="http://schemas.microsoft.com/office/drawing/2014/main" val="10005"/>
                  </a:ext>
                </a:extLst>
              </a:tr>
              <a:tr h="381847">
                <a:tc rowSpan="3">
                  <a:txBody>
                    <a:bodyPr/>
                    <a:lstStyle/>
                    <a:p>
                      <a:r>
                        <a:rPr lang="en-US" sz="1600" b="1" dirty="0" smtClean="0"/>
                        <a:t>Understanding of the World</a:t>
                      </a:r>
                      <a:endParaRPr lang="en-US" sz="1600" b="1" dirty="0"/>
                    </a:p>
                  </a:txBody>
                  <a:tcPr>
                    <a:solidFill>
                      <a:schemeClr val="accent2">
                        <a:lumMod val="60000"/>
                        <a:lumOff val="40000"/>
                      </a:schemeClr>
                    </a:solidFill>
                  </a:tcPr>
                </a:tc>
                <a:tc>
                  <a:txBody>
                    <a:bodyPr/>
                    <a:lstStyle/>
                    <a:p>
                      <a:r>
                        <a:rPr lang="en-US" sz="1600" dirty="0" smtClean="0"/>
                        <a:t>Past and Present</a:t>
                      </a:r>
                      <a:endParaRPr lang="en-US" sz="1600" dirty="0"/>
                    </a:p>
                  </a:txBody>
                  <a:tcPr>
                    <a:solidFill>
                      <a:srgbClr val="9FD47C"/>
                    </a:solidFill>
                  </a:tcPr>
                </a:tc>
                <a:extLst>
                  <a:ext uri="{0D108BD9-81ED-4DB2-BD59-A6C34878D82A}">
                    <a16:rowId xmlns:a16="http://schemas.microsoft.com/office/drawing/2014/main" val="10006"/>
                  </a:ext>
                </a:extLst>
              </a:tr>
              <a:tr h="381847">
                <a:tc vMerge="1">
                  <a:txBody>
                    <a:bodyPr/>
                    <a:lstStyle/>
                    <a:p>
                      <a:endParaRPr lang="en-US"/>
                    </a:p>
                  </a:txBody>
                  <a:tcPr/>
                </a:tc>
                <a:tc>
                  <a:txBody>
                    <a:bodyPr/>
                    <a:lstStyle/>
                    <a:p>
                      <a:r>
                        <a:rPr lang="en-US" sz="1600" dirty="0" smtClean="0"/>
                        <a:t>People Culture and</a:t>
                      </a:r>
                      <a:r>
                        <a:rPr lang="en-US" sz="1600" baseline="0" dirty="0" smtClean="0"/>
                        <a:t> Communities</a:t>
                      </a:r>
                      <a:endParaRPr lang="en-US" sz="1600" dirty="0"/>
                    </a:p>
                  </a:txBody>
                  <a:tcPr>
                    <a:solidFill>
                      <a:srgbClr val="9FD47C"/>
                    </a:solidFill>
                  </a:tcPr>
                </a:tc>
                <a:extLst>
                  <a:ext uri="{0D108BD9-81ED-4DB2-BD59-A6C34878D82A}">
                    <a16:rowId xmlns:a16="http://schemas.microsoft.com/office/drawing/2014/main" val="10007"/>
                  </a:ext>
                </a:extLst>
              </a:tr>
              <a:tr h="370840">
                <a:tc vMerge="1">
                  <a:txBody>
                    <a:bodyPr/>
                    <a:lstStyle/>
                    <a:p>
                      <a:endParaRPr lang="en-US" dirty="0"/>
                    </a:p>
                  </a:txBody>
                  <a:tcPr/>
                </a:tc>
                <a:tc>
                  <a:txBody>
                    <a:bodyPr/>
                    <a:lstStyle/>
                    <a:p>
                      <a:r>
                        <a:rPr lang="en-US" sz="1600" dirty="0" smtClean="0"/>
                        <a:t>The Natural World</a:t>
                      </a:r>
                      <a:endParaRPr lang="en-US" sz="1600" dirty="0"/>
                    </a:p>
                  </a:txBody>
                  <a:tcPr>
                    <a:solidFill>
                      <a:srgbClr val="9FD47C"/>
                    </a:solidFill>
                  </a:tcPr>
                </a:tc>
                <a:extLst>
                  <a:ext uri="{0D108BD9-81ED-4DB2-BD59-A6C34878D82A}">
                    <a16:rowId xmlns:a16="http://schemas.microsoft.com/office/drawing/2014/main" val="10008"/>
                  </a:ext>
                </a:extLst>
              </a:tr>
              <a:tr h="247227">
                <a:tc rowSpan="2">
                  <a:txBody>
                    <a:bodyPr/>
                    <a:lstStyle/>
                    <a:p>
                      <a:r>
                        <a:rPr lang="en-US" sz="1600" b="1" dirty="0" smtClean="0"/>
                        <a:t>Expressive Arts and Design</a:t>
                      </a:r>
                      <a:endParaRPr lang="en-US" sz="1600" b="1" dirty="0"/>
                    </a:p>
                  </a:txBody>
                  <a:tcPr>
                    <a:solidFill>
                      <a:srgbClr val="EC56DE"/>
                    </a:solidFill>
                  </a:tcPr>
                </a:tc>
                <a:tc>
                  <a:txBody>
                    <a:bodyPr/>
                    <a:lstStyle/>
                    <a:p>
                      <a:r>
                        <a:rPr lang="en-US" sz="1600" dirty="0" smtClean="0"/>
                        <a:t>Creating with materials</a:t>
                      </a:r>
                      <a:endParaRPr lang="en-US" sz="1600" dirty="0"/>
                    </a:p>
                  </a:txBody>
                  <a:tcPr>
                    <a:solidFill>
                      <a:srgbClr val="EC56DE"/>
                    </a:solidFill>
                  </a:tcPr>
                </a:tc>
                <a:extLst>
                  <a:ext uri="{0D108BD9-81ED-4DB2-BD59-A6C34878D82A}">
                    <a16:rowId xmlns:a16="http://schemas.microsoft.com/office/drawing/2014/main" val="10009"/>
                  </a:ext>
                </a:extLst>
              </a:tr>
              <a:tr h="247227">
                <a:tc vMerge="1">
                  <a:txBody>
                    <a:bodyPr/>
                    <a:lstStyle/>
                    <a:p>
                      <a:endParaRPr lang="en-US" sz="1600" b="1" dirty="0"/>
                    </a:p>
                  </a:txBody>
                  <a:tcPr/>
                </a:tc>
                <a:tc>
                  <a:txBody>
                    <a:bodyPr/>
                    <a:lstStyle/>
                    <a:p>
                      <a:r>
                        <a:rPr lang="en-US" sz="1600" dirty="0" smtClean="0"/>
                        <a:t>Being Imaginative and Expressive</a:t>
                      </a:r>
                      <a:endParaRPr lang="en-US" sz="1600" dirty="0"/>
                    </a:p>
                  </a:txBody>
                  <a:tcPr>
                    <a:solidFill>
                      <a:srgbClr val="EC56DE"/>
                    </a:solidFill>
                  </a:tcPr>
                </a:tc>
                <a:extLst>
                  <a:ext uri="{0D108BD9-81ED-4DB2-BD59-A6C34878D82A}">
                    <a16:rowId xmlns:a16="http://schemas.microsoft.com/office/drawing/2014/main" val="10010"/>
                  </a:ext>
                </a:extLst>
              </a:tr>
            </a:tbl>
          </a:graphicData>
        </a:graphic>
      </p:graphicFrame>
    </p:spTree>
    <p:extLst>
      <p:ext uri="{BB962C8B-B14F-4D97-AF65-F5344CB8AC3E}">
        <p14:creationId xmlns:p14="http://schemas.microsoft.com/office/powerpoint/2010/main" val="2051964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5858"/>
            <a:ext cx="8712968" cy="1778674"/>
          </a:xfrm>
        </p:spPr>
        <p:txBody>
          <a:bodyPr>
            <a:normAutofit/>
          </a:bodyPr>
          <a:lstStyle/>
          <a:p>
            <a:pPr algn="ctr"/>
            <a:r>
              <a:rPr lang="en-GB" u="sng" dirty="0" smtClean="0">
                <a:latin typeface="Comic Sans MS" panose="030F0702030302020204" pitchFamily="66" charset="0"/>
              </a:rPr>
              <a:t>Preparing for</a:t>
            </a:r>
            <a:br>
              <a:rPr lang="en-GB" u="sng" dirty="0" smtClean="0">
                <a:latin typeface="Comic Sans MS" panose="030F0702030302020204" pitchFamily="66" charset="0"/>
              </a:rPr>
            </a:br>
            <a:r>
              <a:rPr lang="en-GB" u="sng" dirty="0" smtClean="0">
                <a:latin typeface="Comic Sans MS" panose="030F0702030302020204" pitchFamily="66" charset="0"/>
              </a:rPr>
              <a:t> school </a:t>
            </a:r>
            <a:endParaRPr lang="en-GB" u="sng" dirty="0">
              <a:latin typeface="Comic Sans MS" panose="030F0702030302020204" pitchFamily="66" charset="0"/>
            </a:endParaRPr>
          </a:p>
        </p:txBody>
      </p:sp>
      <p:sp>
        <p:nvSpPr>
          <p:cNvPr id="3" name="Content Placeholder 2"/>
          <p:cNvSpPr>
            <a:spLocks noGrp="1"/>
          </p:cNvSpPr>
          <p:nvPr>
            <p:ph idx="1"/>
          </p:nvPr>
        </p:nvSpPr>
        <p:spPr>
          <a:xfrm>
            <a:off x="467544" y="2060848"/>
            <a:ext cx="8064896" cy="2880320"/>
          </a:xfrm>
        </p:spPr>
        <p:txBody>
          <a:bodyPr>
            <a:noAutofit/>
          </a:bodyPr>
          <a:lstStyle/>
          <a:p>
            <a:pPr marL="0" indent="0" algn="ctr">
              <a:buNone/>
            </a:pPr>
            <a:endParaRPr lang="en-GB" sz="3600" dirty="0" smtClean="0">
              <a:latin typeface="Comic Sans MS" panose="030F0702030302020204" pitchFamily="66" charset="0"/>
            </a:endParaRPr>
          </a:p>
          <a:p>
            <a:pPr marL="0" indent="0" algn="ctr">
              <a:buNone/>
            </a:pPr>
            <a:r>
              <a:rPr lang="en-GB" sz="3600" dirty="0" smtClean="0">
                <a:latin typeface="Comic Sans MS" panose="030F0702030302020204" pitchFamily="66" charset="0"/>
              </a:rPr>
              <a:t>See our starting school booklet for </a:t>
            </a:r>
            <a:r>
              <a:rPr lang="en-GB" sz="3600" dirty="0">
                <a:latin typeface="Comic Sans MS" panose="030F0702030302020204" pitchFamily="66" charset="0"/>
              </a:rPr>
              <a:t>t</a:t>
            </a:r>
            <a:r>
              <a:rPr lang="en-GB" sz="3600" dirty="0" smtClean="0">
                <a:latin typeface="Comic Sans MS" panose="030F0702030302020204" pitchFamily="66" charset="0"/>
              </a:rPr>
              <a:t>hings </a:t>
            </a:r>
            <a:r>
              <a:rPr lang="en-GB" sz="3600" dirty="0">
                <a:latin typeface="Comic Sans MS" panose="030F0702030302020204" pitchFamily="66" charset="0"/>
              </a:rPr>
              <a:t>that you can do to prepare your child for </a:t>
            </a:r>
            <a:r>
              <a:rPr lang="en-GB" sz="3600" dirty="0" smtClean="0">
                <a:latin typeface="Comic Sans MS" panose="030F0702030302020204" pitchFamily="66" charset="0"/>
              </a:rPr>
              <a:t>school</a:t>
            </a:r>
          </a:p>
          <a:p>
            <a:pPr marL="0" indent="0" algn="ctr">
              <a:buNone/>
            </a:pPr>
            <a:endParaRPr lang="en-GB" sz="3600" dirty="0">
              <a:latin typeface="Comic Sans MS" panose="030F0702030302020204" pitchFamily="66" charset="0"/>
            </a:endParaRPr>
          </a:p>
          <a:p>
            <a:pPr marL="0" indent="0" algn="ctr">
              <a:buNone/>
            </a:pPr>
            <a:r>
              <a:rPr lang="en-GB" dirty="0" smtClean="0">
                <a:latin typeface="Comic Sans MS" panose="030F0702030302020204" pitchFamily="66" charset="0"/>
              </a:rPr>
              <a:t>Please do not worry if your child cannot do all these things, it is just a general guideline/expectation.</a:t>
            </a:r>
            <a:endParaRPr lang="en-GB" dirty="0">
              <a:latin typeface="Comic Sans MS" panose="030F0702030302020204" pitchFamily="66" charset="0"/>
            </a:endParaRPr>
          </a:p>
          <a:p>
            <a:pPr marL="0" indent="0" algn="ctr">
              <a:buNone/>
            </a:pPr>
            <a:endParaRPr lang="en-GB" sz="3600" dirty="0">
              <a:latin typeface="Comic Sans MS" panose="030F0702030302020204" pitchFamily="66" charset="0"/>
            </a:endParaRPr>
          </a:p>
        </p:txBody>
      </p:sp>
      <p:pic>
        <p:nvPicPr>
          <p:cNvPr id="4" name="Picture 3" descr="Screen Shot 2020-05-13 at 13.54.40.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1560" y="1052736"/>
            <a:ext cx="2592288" cy="1534044"/>
          </a:xfrm>
          <a:prstGeom prst="rect">
            <a:avLst/>
          </a:prstGeom>
        </p:spPr>
      </p:pic>
    </p:spTree>
    <p:extLst>
      <p:ext uri="{BB962C8B-B14F-4D97-AF65-F5344CB8AC3E}">
        <p14:creationId xmlns:p14="http://schemas.microsoft.com/office/powerpoint/2010/main" val="69537332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000" b="1" dirty="0" smtClean="0"/>
              <a:t/>
            </a:r>
            <a:br>
              <a:rPr lang="en-US" sz="2000" b="1" dirty="0" smtClean="0"/>
            </a:br>
            <a:r>
              <a:rPr lang="en-US" sz="2000" b="1" dirty="0"/>
              <a:t/>
            </a:r>
            <a:br>
              <a:rPr lang="en-US" sz="2000" b="1" dirty="0"/>
            </a:br>
            <a:r>
              <a:rPr lang="en-US" sz="2000" dirty="0"/>
              <a:t>School readiness - YouTube: </a:t>
            </a:r>
            <a:r>
              <a:rPr lang="en-US" sz="2000" dirty="0" smtClean="0"/>
              <a:t/>
            </a:r>
            <a:br>
              <a:rPr lang="en-US" sz="2000" dirty="0" smtClean="0"/>
            </a:br>
            <a:r>
              <a:rPr lang="en-US" sz="2000" b="1" dirty="0" smtClean="0"/>
              <a:t>https</a:t>
            </a:r>
            <a:r>
              <a:rPr lang="en-US" sz="2000" b="1" dirty="0"/>
              <a:t>://</a:t>
            </a:r>
            <a:r>
              <a:rPr lang="en-US" sz="2000" b="1" dirty="0" err="1"/>
              <a:t>www.youtube.com</a:t>
            </a:r>
            <a:r>
              <a:rPr lang="en-US" sz="2000" b="1" dirty="0"/>
              <a:t>/</a:t>
            </a:r>
            <a:r>
              <a:rPr lang="en-US" sz="2000" b="1" dirty="0" err="1"/>
              <a:t>watch?v</a:t>
            </a:r>
            <a:r>
              <a:rPr lang="en-US" sz="2000" b="1" dirty="0"/>
              <a:t>=F-</a:t>
            </a:r>
            <a:r>
              <a:rPr lang="en-US" sz="2000" b="1" dirty="0" err="1" smtClean="0"/>
              <a:t>LYT_icFBI</a:t>
            </a:r>
            <a:r>
              <a:rPr lang="en-US" sz="2000" b="1" dirty="0" smtClean="0"/>
              <a:t/>
            </a:r>
            <a:br>
              <a:rPr lang="en-US" sz="2000" b="1" dirty="0" smtClean="0"/>
            </a:br>
            <a:endParaRPr lang="en-US" sz="2000" b="1" dirty="0"/>
          </a:p>
        </p:txBody>
      </p:sp>
      <p:pic>
        <p:nvPicPr>
          <p:cNvPr id="4" name="Content Placeholder 3" descr="Screen Shot 2022-06-07 at 12.21.52.png"/>
          <p:cNvPicPr>
            <a:picLocks noGrp="1" noChangeAspect="1"/>
          </p:cNvPicPr>
          <p:nvPr>
            <p:ph idx="1"/>
          </p:nvPr>
        </p:nvPicPr>
        <p:blipFill>
          <a:blip r:embed="rId2">
            <a:extLst>
              <a:ext uri="{28A0092B-C50C-407E-A947-70E740481C1C}">
                <a14:useLocalDpi xmlns:a14="http://schemas.microsoft.com/office/drawing/2010/main" val="0"/>
              </a:ext>
            </a:extLst>
          </a:blip>
          <a:srcRect t="2305" b="2305"/>
          <a:stretch>
            <a:fillRect/>
          </a:stretch>
        </p:blipFill>
        <p:spPr>
          <a:xfrm>
            <a:off x="827700" y="2052926"/>
            <a:ext cx="6624620" cy="4141076"/>
          </a:xfrm>
        </p:spPr>
      </p:pic>
      <p:pic>
        <p:nvPicPr>
          <p:cNvPr id="6" name="Picture 5" descr="Screen Shot 2022-06-07 at 12.22.24.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4300" y="137258"/>
            <a:ext cx="7391400" cy="546100"/>
          </a:xfrm>
          <a:prstGeom prst="rect">
            <a:avLst/>
          </a:prstGeom>
        </p:spPr>
      </p:pic>
    </p:spTree>
    <p:extLst>
      <p:ext uri="{BB962C8B-B14F-4D97-AF65-F5344CB8AC3E}">
        <p14:creationId xmlns:p14="http://schemas.microsoft.com/office/powerpoint/2010/main" val="31972190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4710" y="452718"/>
            <a:ext cx="7831706" cy="1400530"/>
          </a:xfrm>
        </p:spPr>
        <p:txBody>
          <a:bodyPr/>
          <a:lstStyle/>
          <a:p>
            <a:r>
              <a:rPr lang="en-US" sz="2800" b="1" dirty="0"/>
              <a:t>https://</a:t>
            </a:r>
            <a:r>
              <a:rPr lang="en-US" sz="2800" b="1" dirty="0" err="1"/>
              <a:t>hungrylittleminds.campaign.gov.uk</a:t>
            </a:r>
            <a:r>
              <a:rPr lang="en-US" sz="2800" b="1" dirty="0" smtClean="0"/>
              <a:t>/</a:t>
            </a:r>
            <a:br>
              <a:rPr lang="en-US" sz="2800" b="1" dirty="0" smtClean="0"/>
            </a:br>
            <a:endParaRPr lang="en-US" sz="2800" b="1" dirty="0"/>
          </a:p>
        </p:txBody>
      </p:sp>
      <p:pic>
        <p:nvPicPr>
          <p:cNvPr id="4" name="Content Placeholder 3" descr="Screen Shot 2022-06-07 at 12.41.07.png"/>
          <p:cNvPicPr>
            <a:picLocks noGrp="1" noChangeAspect="1"/>
          </p:cNvPicPr>
          <p:nvPr>
            <p:ph idx="1"/>
          </p:nvPr>
        </p:nvPicPr>
        <p:blipFill>
          <a:blip r:embed="rId2" cstate="print">
            <a:extLst>
              <a:ext uri="{28A0092B-C50C-407E-A947-70E740481C1C}">
                <a14:useLocalDpi xmlns:a14="http://schemas.microsoft.com/office/drawing/2010/main" val="0"/>
              </a:ext>
            </a:extLst>
          </a:blip>
          <a:srcRect l="644" r="644"/>
          <a:stretch>
            <a:fillRect/>
          </a:stretch>
        </p:blipFill>
        <p:spPr>
          <a:xfrm>
            <a:off x="1043608" y="1412776"/>
            <a:ext cx="6711654" cy="4195481"/>
          </a:xfrm>
        </p:spPr>
      </p:pic>
    </p:spTree>
    <p:extLst>
      <p:ext uri="{BB962C8B-B14F-4D97-AF65-F5344CB8AC3E}">
        <p14:creationId xmlns:p14="http://schemas.microsoft.com/office/powerpoint/2010/main" val="40387928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01008" y="1412776"/>
            <a:ext cx="2952328" cy="1252728"/>
          </a:xfrm>
        </p:spPr>
        <p:txBody>
          <a:bodyPr/>
          <a:lstStyle/>
          <a:p>
            <a:endParaRPr lang="en-US" dirty="0"/>
          </a:p>
        </p:txBody>
      </p:sp>
      <p:sp>
        <p:nvSpPr>
          <p:cNvPr id="2" name="Content Placeholder 1"/>
          <p:cNvSpPr>
            <a:spLocks noGrp="1"/>
          </p:cNvSpPr>
          <p:nvPr>
            <p:ph idx="1"/>
          </p:nvPr>
        </p:nvSpPr>
        <p:spPr>
          <a:xfrm>
            <a:off x="872067" y="692696"/>
            <a:ext cx="7408333" cy="5433467"/>
          </a:xfrm>
        </p:spPr>
        <p:txBody>
          <a:bodyPr/>
          <a:lstStyle/>
          <a:p>
            <a:r>
              <a:rPr lang="en-GB" sz="2800" dirty="0">
                <a:latin typeface="Comic Sans MS"/>
                <a:cs typeface="Comic Sans MS"/>
              </a:rPr>
              <a:t>The following website is a useful resource to look </a:t>
            </a:r>
            <a:r>
              <a:rPr lang="en-GB" sz="2800" dirty="0" smtClean="0">
                <a:latin typeface="Comic Sans MS"/>
                <a:cs typeface="Comic Sans MS"/>
              </a:rPr>
              <a:t>at:</a:t>
            </a:r>
            <a:r>
              <a:rPr lang="en-GB" sz="2800" u="sng" dirty="0" smtClean="0">
                <a:latin typeface="Comic Sans MS"/>
                <a:cs typeface="Comic Sans MS"/>
                <a:hlinkClick r:id="rId2"/>
              </a:rPr>
              <a:t> www.foundationyears.org.uk</a:t>
            </a:r>
            <a:endParaRPr lang="en-GB" sz="2800" u="sng" dirty="0" smtClean="0">
              <a:latin typeface="Comic Sans MS"/>
              <a:cs typeface="Comic Sans MS"/>
            </a:endParaRPr>
          </a:p>
          <a:p>
            <a:endParaRPr lang="en-GB" sz="2800" dirty="0">
              <a:latin typeface="Comic Sans MS"/>
              <a:cs typeface="Comic Sans MS"/>
            </a:endParaRPr>
          </a:p>
          <a:p>
            <a:pPr marL="0" indent="0">
              <a:buNone/>
            </a:pPr>
            <a:endParaRPr lang="en-GB" b="1" dirty="0" smtClean="0">
              <a:latin typeface="Comic Sans MS"/>
              <a:cs typeface="Comic Sans MS"/>
            </a:endParaRPr>
          </a:p>
          <a:p>
            <a:pPr marL="0" indent="0">
              <a:buNone/>
            </a:pPr>
            <a:r>
              <a:rPr lang="en-GB" b="1" dirty="0" smtClean="0">
                <a:latin typeface="Comic Sans MS"/>
                <a:cs typeface="Comic Sans MS"/>
              </a:rPr>
              <a:t>  </a:t>
            </a:r>
            <a:r>
              <a:rPr lang="en-GB" b="1" u="sng" dirty="0" smtClean="0">
                <a:latin typeface="Comic Sans MS"/>
                <a:cs typeface="Comic Sans MS"/>
              </a:rPr>
              <a:t>‘</a:t>
            </a:r>
            <a:r>
              <a:rPr lang="en-GB" b="1" u="sng" dirty="0">
                <a:latin typeface="Comic Sans MS"/>
                <a:cs typeface="Comic Sans MS"/>
              </a:rPr>
              <a:t>What to </a:t>
            </a:r>
            <a:r>
              <a:rPr lang="en-GB" b="1" u="sng" dirty="0" smtClean="0">
                <a:latin typeface="Comic Sans MS"/>
                <a:cs typeface="Comic Sans MS"/>
              </a:rPr>
              <a:t>expect, when?’</a:t>
            </a:r>
            <a:endParaRPr lang="en-GB" b="1" u="sng" dirty="0">
              <a:latin typeface="Comic Sans MS"/>
              <a:cs typeface="Comic Sans MS"/>
            </a:endParaRPr>
          </a:p>
          <a:p>
            <a:pPr marL="0" indent="0">
              <a:buNone/>
            </a:pPr>
            <a:r>
              <a:rPr lang="en-GB" dirty="0" smtClean="0">
                <a:latin typeface="Comic Sans MS"/>
                <a:cs typeface="Comic Sans MS"/>
              </a:rPr>
              <a:t>(You can find this on our starting school page)</a:t>
            </a:r>
          </a:p>
          <a:p>
            <a:endParaRPr lang="en-US" dirty="0"/>
          </a:p>
        </p:txBody>
      </p:sp>
      <p:pic>
        <p:nvPicPr>
          <p:cNvPr id="5" name="Picture 4" descr="Screen Shot 2020-05-12 at 15.15.27.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88224" y="1484784"/>
            <a:ext cx="2160240" cy="1533073"/>
          </a:xfrm>
          <a:prstGeom prst="rect">
            <a:avLst/>
          </a:prstGeom>
        </p:spPr>
      </p:pic>
      <p:pic>
        <p:nvPicPr>
          <p:cNvPr id="8" name="Picture 7" descr="Screen Shot 2022-06-07 at 12.23.22.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619672" y="4077072"/>
            <a:ext cx="3923928" cy="2027781"/>
          </a:xfrm>
          <a:prstGeom prst="rect">
            <a:avLst/>
          </a:prstGeom>
        </p:spPr>
      </p:pic>
    </p:spTree>
    <p:extLst>
      <p:ext uri="{BB962C8B-B14F-4D97-AF65-F5344CB8AC3E}">
        <p14:creationId xmlns:p14="http://schemas.microsoft.com/office/powerpoint/2010/main" val="9017980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u="sng" dirty="0" smtClean="0">
                <a:latin typeface="Comic Sans MS" panose="030F0702030302020204" pitchFamily="66" charset="0"/>
              </a:rPr>
              <a:t>Induction pack</a:t>
            </a:r>
            <a:endParaRPr lang="en-GB" u="sng" dirty="0">
              <a:latin typeface="Comic Sans MS" panose="030F0702030302020204" pitchFamily="66" charset="0"/>
            </a:endParaRPr>
          </a:p>
        </p:txBody>
      </p:sp>
      <p:sp>
        <p:nvSpPr>
          <p:cNvPr id="2" name="Content Placeholder 1"/>
          <p:cNvSpPr>
            <a:spLocks noGrp="1"/>
          </p:cNvSpPr>
          <p:nvPr>
            <p:ph idx="1"/>
          </p:nvPr>
        </p:nvSpPr>
        <p:spPr>
          <a:xfrm>
            <a:off x="683568" y="2420888"/>
            <a:ext cx="7848873" cy="1512168"/>
          </a:xfrm>
        </p:spPr>
        <p:txBody>
          <a:bodyPr>
            <a:normAutofit/>
          </a:bodyPr>
          <a:lstStyle/>
          <a:p>
            <a:pPr marL="0" lvl="0" indent="0">
              <a:buNone/>
            </a:pPr>
            <a:r>
              <a:rPr lang="en-GB" sz="3000" dirty="0" smtClean="0">
                <a:latin typeface="Comic Sans MS" panose="030F0702030302020204" pitchFamily="66" charset="0"/>
              </a:rPr>
              <a:t>Please read through all of the documents in your induction pack and return all of the signed forms by </a:t>
            </a:r>
            <a:r>
              <a:rPr lang="en-GB" sz="3000" b="1" dirty="0" smtClean="0">
                <a:solidFill>
                  <a:srgbClr val="FFFF00"/>
                </a:solidFill>
                <a:latin typeface="Comic Sans MS" panose="030F0702030302020204" pitchFamily="66" charset="0"/>
              </a:rPr>
              <a:t>24</a:t>
            </a:r>
            <a:r>
              <a:rPr lang="en-GB" sz="3000" b="1" baseline="30000" dirty="0" smtClean="0">
                <a:solidFill>
                  <a:srgbClr val="FFFF00"/>
                </a:solidFill>
                <a:latin typeface="Comic Sans MS" panose="030F0702030302020204" pitchFamily="66" charset="0"/>
              </a:rPr>
              <a:t>th</a:t>
            </a:r>
            <a:r>
              <a:rPr lang="en-GB" sz="3000" b="1" dirty="0" smtClean="0">
                <a:solidFill>
                  <a:srgbClr val="FFFF00"/>
                </a:solidFill>
                <a:latin typeface="Comic Sans MS" panose="030F0702030302020204" pitchFamily="66" charset="0"/>
              </a:rPr>
              <a:t> June</a:t>
            </a:r>
            <a:r>
              <a:rPr lang="en-GB" sz="3000" b="1" dirty="0" smtClean="0">
                <a:solidFill>
                  <a:srgbClr val="FFFF00"/>
                </a:solidFill>
                <a:latin typeface="Comic Sans MS" panose="030F0702030302020204" pitchFamily="66" charset="0"/>
              </a:rPr>
              <a:t>.</a:t>
            </a:r>
            <a:endParaRPr lang="en-GB" sz="3000" b="1" dirty="0" smtClean="0">
              <a:solidFill>
                <a:srgbClr val="FFFF00"/>
              </a:solidFill>
              <a:latin typeface="Comic Sans MS" panose="030F0702030302020204" pitchFamily="66" charset="0"/>
            </a:endParaRPr>
          </a:p>
          <a:p>
            <a:pPr marL="0" lvl="0" indent="0">
              <a:buNone/>
            </a:pPr>
            <a:endParaRPr lang="en-GB" sz="3000" b="1" dirty="0">
              <a:solidFill>
                <a:srgbClr val="FF0000"/>
              </a:solidFill>
              <a:latin typeface="Comic Sans MS" panose="030F0702030302020204" pitchFamily="66" charset="0"/>
            </a:endParaRPr>
          </a:p>
          <a:p>
            <a:pPr lvl="0"/>
            <a:endParaRPr lang="en-GB" dirty="0">
              <a:latin typeface="Comic Sans MS" panose="030F0702030302020204" pitchFamily="66" charset="0"/>
            </a:endParaRPr>
          </a:p>
        </p:txBody>
      </p:sp>
    </p:spTree>
    <p:extLst>
      <p:ext uri="{BB962C8B-B14F-4D97-AF65-F5344CB8AC3E}">
        <p14:creationId xmlns:p14="http://schemas.microsoft.com/office/powerpoint/2010/main" val="356906824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4710" y="452718"/>
            <a:ext cx="8119738" cy="1896162"/>
          </a:xfrm>
        </p:spPr>
        <p:txBody>
          <a:bodyPr/>
          <a:lstStyle/>
          <a:p>
            <a:pPr lvl="0"/>
            <a:r>
              <a:rPr lang="en-GB" sz="3200" b="1" dirty="0">
                <a:solidFill>
                  <a:schemeClr val="tx1"/>
                </a:solidFill>
                <a:latin typeface="Comic Sans MS" panose="030F0702030302020204" pitchFamily="66" charset="0"/>
              </a:rPr>
              <a:t>Please remember to visit our </a:t>
            </a:r>
            <a:r>
              <a:rPr lang="en-GB" sz="3200" b="1" dirty="0" smtClean="0">
                <a:solidFill>
                  <a:schemeClr val="tx1"/>
                </a:solidFill>
                <a:latin typeface="Comic Sans MS" panose="030F0702030302020204" pitchFamily="66" charset="0"/>
              </a:rPr>
              <a:t/>
            </a:r>
            <a:br>
              <a:rPr lang="en-GB" sz="3200" b="1" dirty="0" smtClean="0">
                <a:solidFill>
                  <a:schemeClr val="tx1"/>
                </a:solidFill>
                <a:latin typeface="Comic Sans MS" panose="030F0702030302020204" pitchFamily="66" charset="0"/>
              </a:rPr>
            </a:br>
            <a:r>
              <a:rPr lang="en-GB" sz="3200" b="1" u="sng" dirty="0" smtClean="0">
                <a:solidFill>
                  <a:srgbClr val="FFFF00"/>
                </a:solidFill>
                <a:latin typeface="Comic Sans MS" panose="030F0702030302020204" pitchFamily="66" charset="0"/>
              </a:rPr>
              <a:t>school website</a:t>
            </a:r>
            <a:r>
              <a:rPr lang="en-GB" sz="3200" b="1" u="sng" dirty="0" smtClean="0">
                <a:solidFill>
                  <a:schemeClr val="tx1"/>
                </a:solidFill>
                <a:latin typeface="Comic Sans MS" panose="030F0702030302020204" pitchFamily="66" charset="0"/>
              </a:rPr>
              <a:t> </a:t>
            </a:r>
            <a:r>
              <a:rPr lang="en-GB" sz="3200" b="1" dirty="0" smtClean="0">
                <a:solidFill>
                  <a:schemeClr val="tx1"/>
                </a:solidFill>
                <a:latin typeface="Comic Sans MS" panose="030F0702030302020204" pitchFamily="66" charset="0"/>
              </a:rPr>
              <a:t>and look at our</a:t>
            </a:r>
            <a:br>
              <a:rPr lang="en-GB" sz="3200" b="1" dirty="0" smtClean="0">
                <a:solidFill>
                  <a:schemeClr val="tx1"/>
                </a:solidFill>
                <a:latin typeface="Comic Sans MS" panose="030F0702030302020204" pitchFamily="66" charset="0"/>
              </a:rPr>
            </a:br>
            <a:r>
              <a:rPr lang="en-GB" sz="3200" b="1" u="sng" dirty="0" smtClean="0">
                <a:solidFill>
                  <a:srgbClr val="FFFF00"/>
                </a:solidFill>
                <a:latin typeface="Comic Sans MS" panose="030F0702030302020204" pitchFamily="66" charset="0"/>
              </a:rPr>
              <a:t>Starting school </a:t>
            </a:r>
            <a:r>
              <a:rPr lang="en-GB" sz="3200" b="1" dirty="0">
                <a:solidFill>
                  <a:srgbClr val="FFFF00"/>
                </a:solidFill>
                <a:latin typeface="Comic Sans MS" panose="030F0702030302020204" pitchFamily="66" charset="0"/>
              </a:rPr>
              <a:t>page </a:t>
            </a:r>
            <a:r>
              <a:rPr lang="en-GB" sz="3200" b="1" dirty="0">
                <a:solidFill>
                  <a:schemeClr val="tx1"/>
                </a:solidFill>
                <a:latin typeface="Comic Sans MS" panose="030F0702030302020204" pitchFamily="66" charset="0"/>
              </a:rPr>
              <a:t>as it will continue to be updated over the coming months.</a:t>
            </a:r>
            <a:br>
              <a:rPr lang="en-GB" sz="3200" b="1" dirty="0">
                <a:solidFill>
                  <a:schemeClr val="tx1"/>
                </a:solidFill>
                <a:latin typeface="Comic Sans MS" panose="030F0702030302020204" pitchFamily="66" charset="0"/>
              </a:rPr>
            </a:br>
            <a:endParaRPr lang="en-US" sz="3200" dirty="0">
              <a:solidFill>
                <a:schemeClr val="tx1"/>
              </a:solidFill>
            </a:endParaRPr>
          </a:p>
        </p:txBody>
      </p:sp>
      <p:pic>
        <p:nvPicPr>
          <p:cNvPr id="4" name="Content Placeholder 3" descr="Screen Shot 2022-06-07 at 12.48.15.png"/>
          <p:cNvPicPr>
            <a:picLocks noGrp="1" noChangeAspect="1"/>
          </p:cNvPicPr>
          <p:nvPr>
            <p:ph idx="1"/>
          </p:nvPr>
        </p:nvPicPr>
        <p:blipFill>
          <a:blip r:embed="rId2" cstate="print">
            <a:extLst>
              <a:ext uri="{28A0092B-C50C-407E-A947-70E740481C1C}">
                <a14:useLocalDpi xmlns:a14="http://schemas.microsoft.com/office/drawing/2010/main" val="0"/>
              </a:ext>
            </a:extLst>
          </a:blip>
          <a:srcRect t="4655" b="4655"/>
          <a:stretch>
            <a:fillRect/>
          </a:stretch>
        </p:blipFill>
        <p:spPr>
          <a:xfrm>
            <a:off x="2843808" y="3212976"/>
            <a:ext cx="5112568" cy="3195886"/>
          </a:xfrm>
          <a:prstGeom prst="rect">
            <a:avLst/>
          </a:prstGeom>
        </p:spPr>
      </p:pic>
      <p:pic>
        <p:nvPicPr>
          <p:cNvPr id="5" name="Picture 4" descr="Screen Shot 2022-06-07 at 12.49.25.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3568" y="4221088"/>
            <a:ext cx="1727200" cy="1257300"/>
          </a:xfrm>
          <a:prstGeom prst="rect">
            <a:avLst/>
          </a:prstGeom>
        </p:spPr>
      </p:pic>
    </p:spTree>
    <p:extLst>
      <p:ext uri="{BB962C8B-B14F-4D97-AF65-F5344CB8AC3E}">
        <p14:creationId xmlns:p14="http://schemas.microsoft.com/office/powerpoint/2010/main" val="143643453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95537" y="908720"/>
            <a:ext cx="8424936" cy="5217443"/>
          </a:xfrm>
        </p:spPr>
        <p:txBody>
          <a:bodyPr>
            <a:normAutofit/>
          </a:bodyPr>
          <a:lstStyle/>
          <a:p>
            <a:pPr marL="0" indent="0">
              <a:buNone/>
            </a:pPr>
            <a:r>
              <a:rPr lang="en-US" dirty="0">
                <a:latin typeface="Comic Sans MS"/>
                <a:cs typeface="Comic Sans MS"/>
              </a:rPr>
              <a:t>A</a:t>
            </a:r>
            <a:r>
              <a:rPr lang="en-US" dirty="0" smtClean="0">
                <a:latin typeface="Comic Sans MS"/>
                <a:cs typeface="Comic Sans MS"/>
              </a:rPr>
              <a:t>nd lastly….</a:t>
            </a:r>
          </a:p>
          <a:p>
            <a:pPr marL="0" indent="0">
              <a:buNone/>
            </a:pPr>
            <a:r>
              <a:rPr lang="en-US" b="1" dirty="0">
                <a:latin typeface="Comic Sans MS"/>
                <a:cs typeface="Comic Sans MS"/>
              </a:rPr>
              <a:t> </a:t>
            </a:r>
            <a:r>
              <a:rPr lang="en-US" b="1" dirty="0" smtClean="0">
                <a:latin typeface="Comic Sans MS"/>
                <a:cs typeface="Comic Sans MS"/>
              </a:rPr>
              <a:t>        </a:t>
            </a:r>
          </a:p>
          <a:p>
            <a:pPr marL="0" indent="0">
              <a:buNone/>
            </a:pPr>
            <a:r>
              <a:rPr lang="en-US" b="1" dirty="0" smtClean="0">
                <a:latin typeface="Comic Sans MS"/>
                <a:cs typeface="Comic Sans MS"/>
              </a:rPr>
              <a:t>         Thank you for choosing Trull!</a:t>
            </a:r>
          </a:p>
          <a:p>
            <a:pPr marL="0" indent="0">
              <a:buNone/>
            </a:pPr>
            <a:endParaRPr lang="en-US" b="1" u="sng" dirty="0" smtClean="0">
              <a:latin typeface="Comic Sans MS"/>
              <a:cs typeface="Comic Sans MS"/>
            </a:endParaRPr>
          </a:p>
          <a:p>
            <a:pPr marL="0" indent="0">
              <a:buNone/>
            </a:pPr>
            <a:r>
              <a:rPr lang="en-US" sz="2200" dirty="0" smtClean="0">
                <a:latin typeface="Comic Sans MS"/>
                <a:cs typeface="Comic Sans MS"/>
              </a:rPr>
              <a:t>We are looking forward to meeting you and your child in person over the coming months.</a:t>
            </a:r>
            <a:endParaRPr lang="en-US" dirty="0" smtClean="0">
              <a:latin typeface="Comic Sans MS"/>
              <a:cs typeface="Comic Sans MS"/>
            </a:endParaRPr>
          </a:p>
          <a:p>
            <a:pPr marL="0" indent="0">
              <a:buNone/>
            </a:pPr>
            <a:r>
              <a:rPr lang="en-US" dirty="0" smtClean="0">
                <a:latin typeface="Comic Sans MS"/>
                <a:cs typeface="Comic Sans MS"/>
              </a:rPr>
              <a:t>We </a:t>
            </a:r>
            <a:r>
              <a:rPr lang="en-US" dirty="0">
                <a:latin typeface="Comic Sans MS"/>
                <a:cs typeface="Comic Sans MS"/>
              </a:rPr>
              <a:t>hope you have found this P</a:t>
            </a:r>
            <a:r>
              <a:rPr lang="en-US" dirty="0" smtClean="0">
                <a:latin typeface="Comic Sans MS"/>
                <a:cs typeface="Comic Sans MS"/>
              </a:rPr>
              <a:t>owerPoint </a:t>
            </a:r>
            <a:r>
              <a:rPr lang="en-US" dirty="0">
                <a:latin typeface="Comic Sans MS"/>
                <a:cs typeface="Comic Sans MS"/>
              </a:rPr>
              <a:t>helpful. </a:t>
            </a:r>
            <a:endParaRPr lang="en-US" dirty="0" smtClean="0"/>
          </a:p>
          <a:p>
            <a:pPr marL="0" indent="0">
              <a:buNone/>
            </a:pPr>
            <a:endParaRPr lang="en-US" dirty="0" smtClean="0">
              <a:latin typeface="Comic Sans MS"/>
              <a:cs typeface="Comic Sans MS"/>
            </a:endParaRPr>
          </a:p>
          <a:p>
            <a:pPr marL="0" indent="0">
              <a:buNone/>
            </a:pPr>
            <a:r>
              <a:rPr lang="en-US" b="1" dirty="0" smtClean="0">
                <a:latin typeface="Comic Sans MS"/>
                <a:cs typeface="Comic Sans MS"/>
              </a:rPr>
              <a:t>If </a:t>
            </a:r>
            <a:r>
              <a:rPr lang="en-US" b="1" dirty="0">
                <a:latin typeface="Comic Sans MS"/>
                <a:cs typeface="Comic Sans MS"/>
              </a:rPr>
              <a:t>you have any further questions please to do not hesitate to contact the school via phone or email.</a:t>
            </a:r>
          </a:p>
          <a:p>
            <a:endParaRPr lang="en-US" dirty="0"/>
          </a:p>
          <a:p>
            <a:endParaRPr lang="en-US" dirty="0"/>
          </a:p>
        </p:txBody>
      </p:sp>
      <p:pic>
        <p:nvPicPr>
          <p:cNvPr id="4" name="Picture 3" descr="Screen Shot 2020-05-12 at 13.37.20.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52320" y="332656"/>
            <a:ext cx="1333500" cy="1739900"/>
          </a:xfrm>
          <a:prstGeom prst="rect">
            <a:avLst/>
          </a:prstGeom>
        </p:spPr>
      </p:pic>
      <p:pic>
        <p:nvPicPr>
          <p:cNvPr id="5" name="Picture 4" descr="Screen Shot 2020-05-13 at 14.08.25.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0464" y="5373216"/>
            <a:ext cx="1945272" cy="1196751"/>
          </a:xfrm>
          <a:prstGeom prst="rect">
            <a:avLst/>
          </a:prstGeom>
        </p:spPr>
      </p:pic>
      <p:pic>
        <p:nvPicPr>
          <p:cNvPr id="6" name="Picture 5" descr="Screen Shot 2020-05-13 at 14.08.16.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67744" y="5373216"/>
            <a:ext cx="2000667" cy="1224136"/>
          </a:xfrm>
          <a:prstGeom prst="rect">
            <a:avLst/>
          </a:prstGeom>
        </p:spPr>
      </p:pic>
      <p:pic>
        <p:nvPicPr>
          <p:cNvPr id="7" name="Picture 6" descr="Screen Shot 2020-05-13 at 14.08.08.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355976" y="5373216"/>
            <a:ext cx="2105758" cy="1124744"/>
          </a:xfrm>
          <a:prstGeom prst="rect">
            <a:avLst/>
          </a:prstGeom>
        </p:spPr>
      </p:pic>
      <p:pic>
        <p:nvPicPr>
          <p:cNvPr id="8" name="Picture 7" descr="Screen Shot 2020-05-13 at 14.07.47.png"/>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275856" y="332656"/>
            <a:ext cx="2391875" cy="1393247"/>
          </a:xfrm>
          <a:prstGeom prst="rect">
            <a:avLst/>
          </a:prstGeom>
        </p:spPr>
      </p:pic>
      <p:pic>
        <p:nvPicPr>
          <p:cNvPr id="9" name="Picture 8" descr="Screen Shot 2020-05-13 at 14.12.45.png"/>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88224" y="5373216"/>
            <a:ext cx="2356227" cy="1170242"/>
          </a:xfrm>
          <a:prstGeom prst="rect">
            <a:avLst/>
          </a:prstGeom>
        </p:spPr>
      </p:pic>
    </p:spTree>
    <p:extLst>
      <p:ext uri="{BB962C8B-B14F-4D97-AF65-F5344CB8AC3E}">
        <p14:creationId xmlns:p14="http://schemas.microsoft.com/office/powerpoint/2010/main" val="92295392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Ion">
      <a:majorFont>
        <a:latin typeface="Century Gothic"/>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Ion</Template>
  <TotalTime>20759</TotalTime>
  <Words>1128</Words>
  <Application>Microsoft Office PowerPoint</Application>
  <PresentationFormat>On-screen Show (4:3)</PresentationFormat>
  <Paragraphs>155</Paragraphs>
  <Slides>19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Calibri</vt:lpstr>
      <vt:lpstr>Century Gothic</vt:lpstr>
      <vt:lpstr>Comic Sans MS</vt:lpstr>
      <vt:lpstr>Wingdings 3</vt:lpstr>
      <vt:lpstr>Ion</vt:lpstr>
      <vt:lpstr>PowerPoint Presentation</vt:lpstr>
      <vt:lpstr>PowerPoint Presentation</vt:lpstr>
      <vt:lpstr>Please return all consent forms to the school office or via email by 24th June.</vt:lpstr>
      <vt:lpstr>PowerPoint Presentation</vt:lpstr>
      <vt:lpstr>PowerPoint Presentation</vt:lpstr>
      <vt:lpstr>September</vt:lpstr>
      <vt:lpstr>PowerPoint Presentation</vt:lpstr>
      <vt:lpstr>PowerPoint Presentation</vt:lpstr>
      <vt:lpstr>The First Day </vt:lpstr>
      <vt:lpstr>Lunch </vt:lpstr>
      <vt:lpstr>What does learning in EYFS look like?</vt:lpstr>
      <vt:lpstr>Mention key changes to the new curriculum The Early Years Foundation Stage Curriculum</vt:lpstr>
      <vt:lpstr>Preparing for  school </vt:lpstr>
      <vt:lpstr>  School readiness - YouTube:  https://www.youtube.com/watch?v=F-LYT_icFBI </vt:lpstr>
      <vt:lpstr>https://hungrylittleminds.campaign.gov.uk/ </vt:lpstr>
      <vt:lpstr>PowerPoint Presentation</vt:lpstr>
      <vt:lpstr>Induction pack</vt:lpstr>
      <vt:lpstr>Please remember to visit our  school website and look at our Starting school page as it will continue to be updated over the coming months.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Helen Lodge</dc:creator>
  <cp:lastModifiedBy>Harriet.Heywood - SCH.369</cp:lastModifiedBy>
  <cp:revision>121</cp:revision>
  <cp:lastPrinted>2019-06-05T13:41:31Z</cp:lastPrinted>
  <dcterms:created xsi:type="dcterms:W3CDTF">2017-06-07T12:24:07Z</dcterms:created>
  <dcterms:modified xsi:type="dcterms:W3CDTF">2022-06-07T16:06:11Z</dcterms:modified>
</cp:coreProperties>
</file>