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71" r:id="rId4"/>
    <p:sldId id="258" r:id="rId5"/>
    <p:sldId id="259" r:id="rId6"/>
    <p:sldId id="260" r:id="rId7"/>
    <p:sldId id="261"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65" d="100"/>
          <a:sy n="65" d="100"/>
        </p:scale>
        <p:origin x="6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0F51B-1693-49DF-89CE-7D3CD4BB379A}"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7F6B0-FF2B-40E2-8280-951F950CFB9F}" type="slidenum">
              <a:rPr lang="en-GB" smtClean="0"/>
              <a:t>‹#›</a:t>
            </a:fld>
            <a:endParaRPr lang="en-GB"/>
          </a:p>
        </p:txBody>
      </p:sp>
    </p:spTree>
    <p:extLst>
      <p:ext uri="{BB962C8B-B14F-4D97-AF65-F5344CB8AC3E}">
        <p14:creationId xmlns:p14="http://schemas.microsoft.com/office/powerpoint/2010/main" val="417248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47F6B0-FF2B-40E2-8280-951F950CFB9F}" type="slidenum">
              <a:rPr lang="en-GB" smtClean="0"/>
              <a:t>2</a:t>
            </a:fld>
            <a:endParaRPr lang="en-GB"/>
          </a:p>
        </p:txBody>
      </p:sp>
    </p:spTree>
    <p:extLst>
      <p:ext uri="{BB962C8B-B14F-4D97-AF65-F5344CB8AC3E}">
        <p14:creationId xmlns:p14="http://schemas.microsoft.com/office/powerpoint/2010/main" val="2481352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E5A8962-77B6-499B-A3FC-5AB5883C147C}"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16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7D1FF2-54A7-4F21-86F5-7154309F5914}"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5A8962-77B6-499B-A3FC-5AB5883C147C}" type="slidenum">
              <a:rPr lang="en-GB" smtClean="0"/>
              <a:t>‹#›</a:t>
            </a:fld>
            <a:endParaRPr lang="en-GB"/>
          </a:p>
        </p:txBody>
      </p:sp>
    </p:spTree>
    <p:extLst>
      <p:ext uri="{BB962C8B-B14F-4D97-AF65-F5344CB8AC3E}">
        <p14:creationId xmlns:p14="http://schemas.microsoft.com/office/powerpoint/2010/main" val="4110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74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88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spTree>
    <p:extLst>
      <p:ext uri="{BB962C8B-B14F-4D97-AF65-F5344CB8AC3E}">
        <p14:creationId xmlns:p14="http://schemas.microsoft.com/office/powerpoint/2010/main" val="1027162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36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54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35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46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spTree>
    <p:extLst>
      <p:ext uri="{BB962C8B-B14F-4D97-AF65-F5344CB8AC3E}">
        <p14:creationId xmlns:p14="http://schemas.microsoft.com/office/powerpoint/2010/main" val="287142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7D1FF2-54A7-4F21-86F5-7154309F5914}"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5A8962-77B6-499B-A3FC-5AB5883C147C}"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91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7D1FF2-54A7-4F21-86F5-7154309F5914}"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5A8962-77B6-499B-A3FC-5AB5883C147C}" type="slidenum">
              <a:rPr lang="en-GB" smtClean="0"/>
              <a:t>‹#›</a:t>
            </a:fld>
            <a:endParaRPr lang="en-GB"/>
          </a:p>
        </p:txBody>
      </p:sp>
    </p:spTree>
    <p:extLst>
      <p:ext uri="{BB962C8B-B14F-4D97-AF65-F5344CB8AC3E}">
        <p14:creationId xmlns:p14="http://schemas.microsoft.com/office/powerpoint/2010/main" val="26600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7D1FF2-54A7-4F21-86F5-7154309F5914}" type="datetimeFigureOut">
              <a:rPr lang="en-GB" smtClean="0"/>
              <a:t>14/10/2024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5A8962-77B6-499B-A3FC-5AB5883C147C}"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58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7D1FF2-54A7-4F21-86F5-7154309F5914}" type="datetimeFigureOut">
              <a:rPr lang="en-GB" smtClean="0"/>
              <a:t>14/10/2024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5A8962-77B6-499B-A3FC-5AB5883C147C}"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11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D1FF2-54A7-4F21-86F5-7154309F5914}" type="datetimeFigureOut">
              <a:rPr lang="en-GB" smtClean="0"/>
              <a:t>14/10/2024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5A8962-77B6-499B-A3FC-5AB5883C147C}" type="slidenum">
              <a:rPr lang="en-GB" smtClean="0"/>
              <a:t>‹#›</a:t>
            </a:fld>
            <a:endParaRPr lang="en-GB"/>
          </a:p>
        </p:txBody>
      </p:sp>
    </p:spTree>
    <p:extLst>
      <p:ext uri="{BB962C8B-B14F-4D97-AF65-F5344CB8AC3E}">
        <p14:creationId xmlns:p14="http://schemas.microsoft.com/office/powerpoint/2010/main" val="71607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7D1FF2-54A7-4F21-86F5-7154309F5914}"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5A8962-77B6-499B-A3FC-5AB5883C147C}"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4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7D1FF2-54A7-4F21-86F5-7154309F5914}"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5A8962-77B6-499B-A3FC-5AB5883C147C}" type="slidenum">
              <a:rPr lang="en-GB" smtClean="0"/>
              <a:t>‹#›</a:t>
            </a:fld>
            <a:endParaRPr lang="en-GB"/>
          </a:p>
        </p:txBody>
      </p:sp>
    </p:spTree>
    <p:extLst>
      <p:ext uri="{BB962C8B-B14F-4D97-AF65-F5344CB8AC3E}">
        <p14:creationId xmlns:p14="http://schemas.microsoft.com/office/powerpoint/2010/main" val="154202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7D1FF2-54A7-4F21-86F5-7154309F5914}" type="datetimeFigureOut">
              <a:rPr lang="en-GB" smtClean="0"/>
              <a:t>14/10/2024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5A8962-77B6-499B-A3FC-5AB5883C147C}" type="slidenum">
              <a:rPr lang="en-GB" smtClean="0"/>
              <a:t>‹#›</a:t>
            </a:fld>
            <a:endParaRPr lang="en-GB"/>
          </a:p>
        </p:txBody>
      </p:sp>
    </p:spTree>
    <p:extLst>
      <p:ext uri="{BB962C8B-B14F-4D97-AF65-F5344CB8AC3E}">
        <p14:creationId xmlns:p14="http://schemas.microsoft.com/office/powerpoint/2010/main" val="10259384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uk/url?sa=i&amp;rct=j&amp;q=&amp;esrc=s&amp;source=images&amp;cd=&amp;ved=2ahUKEwjwyOTLsPHiAhW6DWMBHQGnDyQQjRx6BAgBEAU&amp;url=https://www.tes.com/en-us/jobs/employer/trull-church-of-england-va-primary-school-1030993&amp;psig=AOvVaw1yQo0wsQXZmEfLJr-EpgHx&amp;ust=156089053642656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hyperlink" Target="https://www.google.co.uk/url?sa=i&amp;rct=j&amp;q=&amp;esrc=s&amp;source=images&amp;cd=&amp;ved=2ahUKEwinwZWV9OviAhUBNRoKHa0RADIQjRx6BAgBEAU&amp;url=http://www.westfieldinfants.co.uk/en/children-s-area/379-phonics-play&amp;psig=AOvVaw0BBQn-n-hHeWfxXeEjyWgz&amp;ust=1560702533119309" TargetMode="Externa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www.google.co.uk/url?sa=i&amp;rct=j&amp;q=&amp;esrc=s&amp;source=images&amp;cd=&amp;ved=2ahUKEwiS_PCf9eviAhVIQhoKHfonBw4QjRx6BAgBEAU&amp;url=https://www.smartkids.co.uk/products/letters-sounds-phase-5-kit&amp;psig=AOvVaw3hQvcfbu7Nu3f1SSekf4Ay&amp;ust=156070278559487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ysLCc9uviAhUExYUKHak0BDkQjRx6BAgBEAU&amp;url=http://www.wahm-bam.org/2012/02/the-year-1-phonics-screening-test/&amp;psig=AOvVaw3ZBT6anONwjVzgdDT2PIRT&amp;ust=1560703082109256"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hyperlink" Target="https://www.lesleyclarkesyntheticphonics.co.uk/index.php/parents/125-articulation-of-phonem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a:solidFill>
            <a:srgbClr val="00B050"/>
          </a:solidFill>
        </p:spPr>
        <p:style>
          <a:lnRef idx="2">
            <a:schemeClr val="accent2"/>
          </a:lnRef>
          <a:fillRef idx="1">
            <a:schemeClr val="lt1"/>
          </a:fillRef>
          <a:effectRef idx="0">
            <a:schemeClr val="accent2"/>
          </a:effectRef>
          <a:fontRef idx="minor">
            <a:schemeClr val="dk1"/>
          </a:fontRef>
        </p:style>
        <p:txBody>
          <a:bodyPr>
            <a:noAutofit/>
          </a:bodyPr>
          <a:lstStyle/>
          <a:p>
            <a:pPr algn="ctr"/>
            <a:r>
              <a:rPr lang="en-GB" sz="6000" b="1" dirty="0" smtClean="0">
                <a:solidFill>
                  <a:srgbClr val="FFFF00"/>
                </a:solidFill>
                <a:latin typeface="Arial" panose="020B0604020202020204" pitchFamily="34" charset="0"/>
                <a:cs typeface="Arial" panose="020B0604020202020204" pitchFamily="34" charset="0"/>
              </a:rPr>
              <a:t>Phonics </a:t>
            </a:r>
            <a:br>
              <a:rPr lang="en-GB" sz="6000" b="1" dirty="0" smtClean="0">
                <a:solidFill>
                  <a:srgbClr val="FFFF00"/>
                </a:solidFill>
                <a:latin typeface="Arial" panose="020B0604020202020204" pitchFamily="34" charset="0"/>
                <a:cs typeface="Arial" panose="020B0604020202020204" pitchFamily="34" charset="0"/>
              </a:rPr>
            </a:br>
            <a:r>
              <a:rPr lang="en-GB" sz="6000" b="1" dirty="0" smtClean="0">
                <a:solidFill>
                  <a:srgbClr val="FFFF00"/>
                </a:solidFill>
                <a:latin typeface="Arial" panose="020B0604020202020204" pitchFamily="34" charset="0"/>
                <a:cs typeface="Arial" panose="020B0604020202020204" pitchFamily="34" charset="0"/>
              </a:rPr>
              <a:t>at </a:t>
            </a:r>
            <a:r>
              <a:rPr lang="en-GB" sz="6000" dirty="0" smtClean="0">
                <a:solidFill>
                  <a:srgbClr val="FFFF00"/>
                </a:solidFill>
                <a:latin typeface="Arial" panose="020B0604020202020204" pitchFamily="34" charset="0"/>
                <a:cs typeface="Arial" panose="020B0604020202020204" pitchFamily="34" charset="0"/>
              </a:rPr>
              <a:t/>
            </a:r>
            <a:br>
              <a:rPr lang="en-GB" sz="6000" dirty="0" smtClean="0">
                <a:solidFill>
                  <a:srgbClr val="FFFF00"/>
                </a:solidFill>
                <a:latin typeface="Arial" panose="020B0604020202020204" pitchFamily="34" charset="0"/>
                <a:cs typeface="Arial" panose="020B0604020202020204" pitchFamily="34" charset="0"/>
              </a:rPr>
            </a:br>
            <a:r>
              <a:rPr lang="en-GB" sz="6000" b="1" dirty="0" err="1" smtClean="0">
                <a:solidFill>
                  <a:srgbClr val="FFFF00"/>
                </a:solidFill>
                <a:latin typeface="Arial" panose="020B0604020202020204" pitchFamily="34" charset="0"/>
                <a:cs typeface="Arial" panose="020B0604020202020204" pitchFamily="34" charset="0"/>
              </a:rPr>
              <a:t>Trull</a:t>
            </a:r>
            <a:r>
              <a:rPr lang="en-GB" sz="6000" b="1" dirty="0" smtClean="0">
                <a:solidFill>
                  <a:srgbClr val="FFFF00"/>
                </a:solidFill>
                <a:latin typeface="Arial" panose="020B0604020202020204" pitchFamily="34" charset="0"/>
                <a:cs typeface="Arial" panose="020B0604020202020204" pitchFamily="34" charset="0"/>
              </a:rPr>
              <a:t> Church of England VA Primary School</a:t>
            </a:r>
            <a:endParaRPr lang="en-GB" sz="6000" b="1" dirty="0">
              <a:solidFill>
                <a:srgbClr val="FFFF00"/>
              </a:solidFill>
              <a:latin typeface="Arial" panose="020B0604020202020204" pitchFamily="34" charset="0"/>
              <a:cs typeface="Arial" panose="020B0604020202020204" pitchFamily="34" charset="0"/>
            </a:endParaRPr>
          </a:p>
        </p:txBody>
      </p:sp>
      <p:sp>
        <p:nvSpPr>
          <p:cNvPr id="3" name="AutoShape 2" descr="Image result for Trull School Logo">
            <a:hlinkClick r:id="rId2"/>
          </p:cNvPr>
          <p:cNvSpPr>
            <a:spLocks noChangeAspect="1" noChangeArrowheads="1"/>
          </p:cNvSpPr>
          <p:nvPr/>
        </p:nvSpPr>
        <p:spPr bwMode="auto">
          <a:xfrm>
            <a:off x="3406775" y="-1668463"/>
            <a:ext cx="464820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3747168" y="355600"/>
            <a:ext cx="4524375" cy="2924175"/>
          </a:xfrm>
          <a:prstGeom prst="rect">
            <a:avLst/>
          </a:prstGeom>
        </p:spPr>
      </p:pic>
    </p:spTree>
    <p:extLst>
      <p:ext uri="{BB962C8B-B14F-4D97-AF65-F5344CB8AC3E}">
        <p14:creationId xmlns:p14="http://schemas.microsoft.com/office/powerpoint/2010/main" val="126018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6431" y="1030250"/>
            <a:ext cx="10371221" cy="1292662"/>
          </a:xfrm>
          <a:prstGeom prst="rect">
            <a:avLst/>
          </a:prstGeom>
        </p:spPr>
        <p:txBody>
          <a:bodyPr wrap="square">
            <a:spAutoFit/>
          </a:bodyPr>
          <a:lstStyle/>
          <a:p>
            <a:pPr algn="ctr"/>
            <a:r>
              <a:rPr lang="en-GB" altLang="en-US" sz="2400" b="1" u="sng" dirty="0" smtClean="0">
                <a:latin typeface="Arial" panose="020B0604020202020204" pitchFamily="34" charset="0"/>
                <a:cs typeface="Arial" panose="020B0604020202020204" pitchFamily="34" charset="0"/>
              </a:rPr>
              <a:t>Phoneme</a:t>
            </a:r>
          </a:p>
          <a:p>
            <a:r>
              <a:rPr lang="en-GB" altLang="en-US" dirty="0" smtClean="0">
                <a:latin typeface="Arial" panose="020B0604020202020204" pitchFamily="34" charset="0"/>
                <a:cs typeface="Arial" panose="020B0604020202020204" pitchFamily="34" charset="0"/>
              </a:rPr>
              <a:t>A phoneme is the </a:t>
            </a:r>
            <a:r>
              <a:rPr lang="en-GB" altLang="en-US" dirty="0">
                <a:latin typeface="Arial" panose="020B0604020202020204" pitchFamily="34" charset="0"/>
                <a:cs typeface="Arial" panose="020B0604020202020204" pitchFamily="34" charset="0"/>
              </a:rPr>
              <a:t>smallest unit of sound in a word.</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There are 44 phonemes </a:t>
            </a:r>
            <a:r>
              <a:rPr lang="en-GB" altLang="en-US" dirty="0" smtClean="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4" name="TextBox 3"/>
          <p:cNvSpPr txBox="1"/>
          <p:nvPr/>
        </p:nvSpPr>
        <p:spPr>
          <a:xfrm>
            <a:off x="926432" y="2745034"/>
            <a:ext cx="10371221" cy="1671227"/>
          </a:xfrm>
          <a:prstGeom prst="rect">
            <a:avLst/>
          </a:prstGeom>
          <a:noFill/>
        </p:spPr>
        <p:txBody>
          <a:bodyPr wrap="square" rtlCol="0">
            <a:spAutoFit/>
          </a:bodyPr>
          <a:lstStyle/>
          <a:p>
            <a:pPr algn="ctr">
              <a:lnSpc>
                <a:spcPct val="90000"/>
              </a:lnSpc>
            </a:pPr>
            <a:r>
              <a:rPr lang="en-GB" altLang="en-US" sz="2400" b="1" u="sng" dirty="0" smtClean="0">
                <a:latin typeface="Arial" panose="020B0604020202020204" pitchFamily="34" charset="0"/>
                <a:cs typeface="Arial" panose="020B0604020202020204" pitchFamily="34" charset="0"/>
              </a:rPr>
              <a:t>Grapheme </a:t>
            </a:r>
          </a:p>
          <a:p>
            <a:pPr>
              <a:lnSpc>
                <a:spcPct val="90000"/>
              </a:lnSpc>
            </a:pPr>
            <a:endParaRPr lang="en-GB" altLang="en-US" dirty="0">
              <a:latin typeface="Arial" panose="020B0604020202020204" pitchFamily="34" charset="0"/>
              <a:cs typeface="Arial" panose="020B0604020202020204" pitchFamily="34" charset="0"/>
            </a:endParaRPr>
          </a:p>
          <a:p>
            <a:pPr>
              <a:lnSpc>
                <a:spcPct val="90000"/>
              </a:lnSpc>
            </a:pPr>
            <a:r>
              <a:rPr lang="en-GB" altLang="en-US" dirty="0" smtClean="0">
                <a:latin typeface="Arial" panose="020B0604020202020204" pitchFamily="34" charset="0"/>
                <a:cs typeface="Arial" panose="020B0604020202020204" pitchFamily="34" charset="0"/>
              </a:rPr>
              <a:t>A </a:t>
            </a:r>
            <a:r>
              <a:rPr lang="en-GB" altLang="en-US" dirty="0">
                <a:latin typeface="Arial" panose="020B0604020202020204" pitchFamily="34" charset="0"/>
                <a:cs typeface="Arial" panose="020B0604020202020204" pitchFamily="34" charset="0"/>
              </a:rPr>
              <a:t>letter or letters that represent a phoneme</a:t>
            </a:r>
          </a:p>
          <a:p>
            <a:pPr>
              <a:lnSpc>
                <a:spcPct val="90000"/>
              </a:lnSpc>
            </a:pPr>
            <a:endParaRPr lang="en-GB" altLang="en-US" dirty="0">
              <a:latin typeface="Arial" panose="020B0604020202020204" pitchFamily="34" charset="0"/>
              <a:cs typeface="Arial" panose="020B0604020202020204" pitchFamily="34" charset="0"/>
            </a:endParaRPr>
          </a:p>
          <a:p>
            <a:pPr>
              <a:lnSpc>
                <a:spcPct val="90000"/>
              </a:lnSpc>
            </a:pPr>
            <a:r>
              <a:rPr lang="en-GB" altLang="en-US" dirty="0">
                <a:latin typeface="Arial" panose="020B0604020202020204" pitchFamily="34" charset="0"/>
                <a:cs typeface="Arial" panose="020B0604020202020204" pitchFamily="34" charset="0"/>
              </a:rPr>
              <a:t>e.g. </a:t>
            </a:r>
          </a:p>
          <a:p>
            <a:pPr algn="ctr">
              <a:lnSpc>
                <a:spcPct val="90000"/>
              </a:lnSpc>
            </a:pPr>
            <a:r>
              <a:rPr lang="en-GB" altLang="en-US" dirty="0">
                <a:latin typeface="Arial" panose="020B0604020202020204" pitchFamily="34" charset="0"/>
                <a:cs typeface="Arial" panose="020B0604020202020204" pitchFamily="34" charset="0"/>
              </a:rPr>
              <a:t>c        </a:t>
            </a:r>
            <a:r>
              <a:rPr lang="en-GB" altLang="en-US" dirty="0" err="1">
                <a:latin typeface="Arial" panose="020B0604020202020204" pitchFamily="34" charset="0"/>
                <a:cs typeface="Arial" panose="020B0604020202020204" pitchFamily="34" charset="0"/>
              </a:rPr>
              <a:t>ai</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igh</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926430" y="4838383"/>
            <a:ext cx="10371221" cy="646331"/>
          </a:xfrm>
          <a:prstGeom prst="rect">
            <a:avLst/>
          </a:prstGeom>
        </p:spPr>
        <p:txBody>
          <a:bodyPr wrap="square">
            <a:spAutoFit/>
          </a:bodyPr>
          <a:lstStyle/>
          <a:p>
            <a:pPr>
              <a:spcBef>
                <a:spcPct val="50000"/>
              </a:spcBef>
            </a:pPr>
            <a:r>
              <a:rPr lang="en-GB" altLang="en-US" dirty="0">
                <a:latin typeface="Arial" panose="020B0604020202020204" pitchFamily="34" charset="0"/>
                <a:cs typeface="Arial" panose="020B0604020202020204" pitchFamily="34" charset="0"/>
              </a:rPr>
              <a:t>Children need to practise recognising the grapheme and saying the phoneme that it represents (and vice versa!)</a:t>
            </a:r>
          </a:p>
        </p:txBody>
      </p:sp>
    </p:spTree>
    <p:extLst>
      <p:ext uri="{BB962C8B-B14F-4D97-AF65-F5344CB8AC3E}">
        <p14:creationId xmlns:p14="http://schemas.microsoft.com/office/powerpoint/2010/main" val="356162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
          <p:cNvGraphicFramePr>
            <a:graphicFrameLocks noGrp="1"/>
          </p:cNvGraphicFramePr>
          <p:nvPr>
            <p:extLst>
              <p:ext uri="{D42A27DB-BD31-4B8C-83A1-F6EECF244321}">
                <p14:modId xmlns:p14="http://schemas.microsoft.com/office/powerpoint/2010/main" val="3824598804"/>
              </p:ext>
            </p:extLst>
          </p:nvPr>
        </p:nvGraphicFramePr>
        <p:xfrm>
          <a:off x="1551071" y="1196390"/>
          <a:ext cx="8578850" cy="4525961"/>
        </p:xfrm>
        <a:graphic>
          <a:graphicData uri="http://schemas.openxmlformats.org/drawingml/2006/table">
            <a:tbl>
              <a:tblPr/>
              <a:tblGrid>
                <a:gridCol w="747713">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47712">
                  <a:extLst>
                    <a:ext uri="{9D8B030D-6E8A-4147-A177-3AD203B41FA5}">
                      <a16:colId xmlns:a16="http://schemas.microsoft.com/office/drawing/2014/main" val="20002"/>
                    </a:ext>
                  </a:extLst>
                </a:gridCol>
                <a:gridCol w="747713">
                  <a:extLst>
                    <a:ext uri="{9D8B030D-6E8A-4147-A177-3AD203B41FA5}">
                      <a16:colId xmlns:a16="http://schemas.microsoft.com/office/drawing/2014/main" val="20003"/>
                    </a:ext>
                  </a:extLst>
                </a:gridCol>
                <a:gridCol w="747712">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77875">
                  <a:extLst>
                    <a:ext uri="{9D8B030D-6E8A-4147-A177-3AD203B41FA5}">
                      <a16:colId xmlns:a16="http://schemas.microsoft.com/office/drawing/2014/main" val="20006"/>
                    </a:ext>
                  </a:extLst>
                </a:gridCol>
                <a:gridCol w="792163">
                  <a:extLst>
                    <a:ext uri="{9D8B030D-6E8A-4147-A177-3AD203B41FA5}">
                      <a16:colId xmlns:a16="http://schemas.microsoft.com/office/drawing/2014/main" val="20007"/>
                    </a:ext>
                  </a:extLst>
                </a:gridCol>
                <a:gridCol w="792162">
                  <a:extLst>
                    <a:ext uri="{9D8B030D-6E8A-4147-A177-3AD203B41FA5}">
                      <a16:colId xmlns:a16="http://schemas.microsoft.com/office/drawing/2014/main" val="20008"/>
                    </a:ext>
                  </a:extLst>
                </a:gridCol>
                <a:gridCol w="863600">
                  <a:extLst>
                    <a:ext uri="{9D8B030D-6E8A-4147-A177-3AD203B41FA5}">
                      <a16:colId xmlns:a16="http://schemas.microsoft.com/office/drawing/2014/main" val="20009"/>
                    </a:ext>
                  </a:extLst>
                </a:gridCol>
                <a:gridCol w="863600">
                  <a:extLst>
                    <a:ext uri="{9D8B030D-6E8A-4147-A177-3AD203B41FA5}">
                      <a16:colId xmlns:a16="http://schemas.microsoft.com/office/drawing/2014/main" val="20010"/>
                    </a:ext>
                  </a:extLst>
                </a:gridCol>
              </a:tblGrid>
              <a:tr h="1131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omic Sans MS" pitchFamily="66"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/zh/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/oi/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/air/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Comic Sans MS" pitchFamily="66" charset="0"/>
                        </a:rPr>
                        <a:t>/ear/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Comic Sans MS" pitchFamily="66" charset="0"/>
                        </a:rPr>
                        <a:t>/</a:t>
                      </a:r>
                      <a:r>
                        <a:rPr kumimoji="0" lang="en-GB" sz="2000" b="1" i="0" u="none" strike="noStrike" cap="none" normalizeH="0" baseline="0" dirty="0" err="1" smtClean="0">
                          <a:ln>
                            <a:noFill/>
                          </a:ln>
                          <a:solidFill>
                            <a:schemeClr val="tx1"/>
                          </a:solidFill>
                          <a:effectLst/>
                          <a:latin typeface="Comic Sans MS" pitchFamily="66" charset="0"/>
                        </a:rPr>
                        <a:t>ure</a:t>
                      </a:r>
                      <a:r>
                        <a:rPr kumimoji="0" lang="en-GB" sz="2000" b="1" i="0" u="none" strike="noStrike" cap="none" normalizeH="0" baseline="0" dirty="0" smtClean="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p:cNvSpPr/>
          <p:nvPr/>
        </p:nvSpPr>
        <p:spPr>
          <a:xfrm>
            <a:off x="4448929" y="645513"/>
            <a:ext cx="2783134" cy="461665"/>
          </a:xfrm>
          <a:prstGeom prst="rect">
            <a:avLst/>
          </a:prstGeom>
        </p:spPr>
        <p:txBody>
          <a:bodyPr wrap="none">
            <a:spAutoFit/>
          </a:bodyPr>
          <a:lstStyle/>
          <a:p>
            <a:pPr algn="ctr">
              <a:spcBef>
                <a:spcPct val="0"/>
              </a:spcBef>
            </a:pPr>
            <a:r>
              <a:rPr lang="en-GB" altLang="en-US" sz="2400" b="1" u="sng" dirty="0">
                <a:latin typeface="Arial" panose="020B0604020202020204" pitchFamily="34" charset="0"/>
                <a:cs typeface="Arial" panose="020B0604020202020204" pitchFamily="34" charset="0"/>
              </a:rPr>
              <a:t>The 44 phonemes</a:t>
            </a:r>
          </a:p>
        </p:txBody>
      </p:sp>
    </p:spTree>
    <p:extLst>
      <p:ext uri="{BB962C8B-B14F-4D97-AF65-F5344CB8AC3E}">
        <p14:creationId xmlns:p14="http://schemas.microsoft.com/office/powerpoint/2010/main" val="175372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26" y="936248"/>
            <a:ext cx="10287000" cy="1569660"/>
          </a:xfrm>
          <a:prstGeom prst="rect">
            <a:avLst/>
          </a:prstGeom>
        </p:spPr>
        <p:txBody>
          <a:bodyPr wrap="square">
            <a:spAutoFit/>
          </a:bodyPr>
          <a:lstStyle/>
          <a:p>
            <a:pPr algn="ctr"/>
            <a:r>
              <a:rPr lang="en-GB" altLang="en-US" sz="2000" b="1" dirty="0" smtClean="0">
                <a:latin typeface="Arial" panose="020B0604020202020204" pitchFamily="34" charset="0"/>
                <a:cs typeface="Arial" panose="020B0604020202020204" pitchFamily="34" charset="0"/>
              </a:rPr>
              <a:t> </a:t>
            </a:r>
            <a:r>
              <a:rPr lang="en-GB" altLang="en-US" sz="2400" b="1" u="sng" dirty="0" smtClean="0">
                <a:latin typeface="Arial" panose="020B0604020202020204" pitchFamily="34" charset="0"/>
                <a:cs typeface="Arial" panose="020B0604020202020204" pitchFamily="34" charset="0"/>
              </a:rPr>
              <a:t>Blending</a:t>
            </a:r>
            <a:endParaRPr lang="en-GB" altLang="en-US" sz="2400" b="1" u="sng"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Recognising the letter sounds in a written word, for example</a:t>
            </a:r>
          </a:p>
          <a:p>
            <a:pPr algn="ctr"/>
            <a:r>
              <a:rPr lang="en-GB" altLang="en-US" dirty="0">
                <a:latin typeface="Arial" panose="020B0604020202020204" pitchFamily="34" charset="0"/>
                <a:cs typeface="Arial" panose="020B0604020202020204" pitchFamily="34" charset="0"/>
              </a:rPr>
              <a:t>c-u-p</a:t>
            </a:r>
          </a:p>
          <a:p>
            <a:r>
              <a:rPr lang="en-GB" altLang="en-US" dirty="0" smtClean="0">
                <a:latin typeface="Arial" panose="020B0604020202020204" pitchFamily="34" charset="0"/>
                <a:cs typeface="Arial" panose="020B0604020202020204" pitchFamily="34" charset="0"/>
              </a:rPr>
              <a:t>and </a:t>
            </a:r>
            <a:r>
              <a:rPr lang="en-GB" altLang="en-US" dirty="0">
                <a:latin typeface="Arial" panose="020B0604020202020204" pitchFamily="34" charset="0"/>
                <a:cs typeface="Arial" panose="020B0604020202020204" pitchFamily="34" charset="0"/>
              </a:rPr>
              <a:t>merging or ‘blending’ them in the order in which they are written to read the word ‘cup’</a:t>
            </a:r>
          </a:p>
        </p:txBody>
      </p:sp>
      <p:sp>
        <p:nvSpPr>
          <p:cNvPr id="3" name="Rectangle 2"/>
          <p:cNvSpPr/>
          <p:nvPr/>
        </p:nvSpPr>
        <p:spPr>
          <a:xfrm>
            <a:off x="962526" y="2982742"/>
            <a:ext cx="10287000" cy="2123658"/>
          </a:xfrm>
          <a:prstGeom prst="rect">
            <a:avLst/>
          </a:prstGeom>
        </p:spPr>
        <p:txBody>
          <a:bodyPr wrap="square">
            <a:spAutoFit/>
          </a:bodyPr>
          <a:lstStyle/>
          <a:p>
            <a:pPr algn="ctr"/>
            <a:r>
              <a:rPr lang="en-GB" altLang="en-US" sz="2400" b="1" u="sng" dirty="0" smtClean="0">
                <a:latin typeface="Arial" panose="020B0604020202020204" pitchFamily="34" charset="0"/>
                <a:cs typeface="Arial" panose="020B0604020202020204" pitchFamily="34" charset="0"/>
              </a:rPr>
              <a:t>Segmenting</a:t>
            </a:r>
            <a:endParaRPr lang="en-GB" altLang="en-US" sz="2400" b="1" u="sng" dirty="0">
              <a:latin typeface="Arial" panose="020B0604020202020204" pitchFamily="34" charset="0"/>
              <a:cs typeface="Arial" panose="020B0604020202020204" pitchFamily="34" charset="0"/>
            </a:endParaRPr>
          </a:p>
          <a:p>
            <a:pPr algn="ctr"/>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‘Chopping Up’ the word to spell it out</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opposite of blending</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Use ‘sound talk’ or ‘robot speak’</a:t>
            </a:r>
          </a:p>
        </p:txBody>
      </p:sp>
    </p:spTree>
    <p:extLst>
      <p:ext uri="{BB962C8B-B14F-4D97-AF65-F5344CB8AC3E}">
        <p14:creationId xmlns:p14="http://schemas.microsoft.com/office/powerpoint/2010/main" val="245336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621" y="1583976"/>
            <a:ext cx="10238874" cy="369332"/>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We move on from single letters to...</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998621" y="2792741"/>
            <a:ext cx="10154653" cy="1200329"/>
          </a:xfrm>
          <a:prstGeom prst="rect">
            <a:avLst/>
          </a:prstGeom>
        </p:spPr>
        <p:txBody>
          <a:bodyPr wrap="square">
            <a:spAutoFit/>
          </a:bodyPr>
          <a:lstStyle/>
          <a:p>
            <a:r>
              <a:rPr lang="en-GB" altLang="en-US" b="1" u="sng" dirty="0" smtClean="0">
                <a:latin typeface="Arial" panose="020B0604020202020204" pitchFamily="34" charset="0"/>
                <a:cs typeface="Arial" panose="020B0604020202020204" pitchFamily="34" charset="0"/>
              </a:rPr>
              <a:t>Digraphs </a:t>
            </a:r>
            <a:r>
              <a:rPr lang="en-GB" altLang="en-US" dirty="0" smtClean="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 2 letters that make 1 sound</a:t>
            </a:r>
          </a:p>
          <a:p>
            <a:pPr algn="ctr"/>
            <a:r>
              <a:rPr lang="en-GB" altLang="en-US" dirty="0" err="1" smtClean="0">
                <a:solidFill>
                  <a:schemeClr val="tx2"/>
                </a:solidFill>
                <a:latin typeface="Arial" panose="020B0604020202020204" pitchFamily="34" charset="0"/>
                <a:cs typeface="Arial" panose="020B0604020202020204" pitchFamily="34" charset="0"/>
              </a:rPr>
              <a:t>ch</a:t>
            </a:r>
            <a:r>
              <a:rPr lang="en-GB" altLang="en-US" dirty="0" smtClean="0">
                <a:solidFill>
                  <a:schemeClr val="tx2"/>
                </a:solidFill>
                <a:latin typeface="Arial" panose="020B0604020202020204" pitchFamily="34" charset="0"/>
                <a:cs typeface="Arial" panose="020B0604020202020204" pitchFamily="34" charset="0"/>
              </a:rPr>
              <a:t>    </a:t>
            </a:r>
            <a:r>
              <a:rPr lang="en-GB" altLang="en-US" dirty="0" err="1" smtClean="0">
                <a:solidFill>
                  <a:schemeClr val="tx2"/>
                </a:solidFill>
                <a:latin typeface="Arial" panose="020B0604020202020204" pitchFamily="34" charset="0"/>
                <a:cs typeface="Arial" panose="020B0604020202020204" pitchFamily="34" charset="0"/>
              </a:rPr>
              <a:t>th</a:t>
            </a:r>
            <a:r>
              <a:rPr lang="en-GB" altLang="en-US" dirty="0" smtClean="0">
                <a:solidFill>
                  <a:schemeClr val="tx2"/>
                </a:solidFill>
                <a:latin typeface="Arial" panose="020B0604020202020204" pitchFamily="34" charset="0"/>
                <a:cs typeface="Arial" panose="020B0604020202020204" pitchFamily="34" charset="0"/>
              </a:rPr>
              <a:t>   ng   </a:t>
            </a:r>
            <a:r>
              <a:rPr lang="en-GB" altLang="en-US" dirty="0" err="1">
                <a:solidFill>
                  <a:srgbClr val="00B050"/>
                </a:solidFill>
                <a:latin typeface="Arial" panose="020B0604020202020204" pitchFamily="34" charset="0"/>
                <a:cs typeface="Arial" panose="020B0604020202020204" pitchFamily="34" charset="0"/>
              </a:rPr>
              <a:t>oa</a:t>
            </a:r>
            <a:r>
              <a:rPr lang="en-GB" altLang="en-US" dirty="0">
                <a:solidFill>
                  <a:schemeClr val="tx2"/>
                </a:solidFill>
                <a:latin typeface="Arial" panose="020B0604020202020204" pitchFamily="34" charset="0"/>
                <a:cs typeface="Arial" panose="020B0604020202020204" pitchFamily="34" charset="0"/>
              </a:rPr>
              <a:t>   </a:t>
            </a:r>
            <a:r>
              <a:rPr lang="en-GB" altLang="en-US" dirty="0">
                <a:solidFill>
                  <a:srgbClr val="00B050"/>
                </a:solidFill>
                <a:latin typeface="Arial" panose="020B0604020202020204" pitchFamily="34" charset="0"/>
                <a:cs typeface="Arial" panose="020B0604020202020204" pitchFamily="34" charset="0"/>
              </a:rPr>
              <a:t> </a:t>
            </a:r>
            <a:r>
              <a:rPr lang="en-GB" altLang="en-US" dirty="0" err="1">
                <a:solidFill>
                  <a:srgbClr val="00B050"/>
                </a:solidFill>
                <a:latin typeface="Arial" panose="020B0604020202020204" pitchFamily="34" charset="0"/>
                <a:cs typeface="Arial" panose="020B0604020202020204" pitchFamily="34" charset="0"/>
              </a:rPr>
              <a:t>ai</a:t>
            </a:r>
            <a:endParaRPr lang="en-GB" altLang="en-US" dirty="0">
              <a:solidFill>
                <a:srgbClr val="00B050"/>
              </a:solidFill>
              <a:latin typeface="Arial" panose="020B0604020202020204" pitchFamily="34" charset="0"/>
              <a:cs typeface="Arial" panose="020B0604020202020204" pitchFamily="34" charset="0"/>
            </a:endParaRPr>
          </a:p>
          <a:p>
            <a:r>
              <a:rPr lang="en-GB" altLang="en-US" b="1" u="sng" dirty="0" err="1" smtClean="0">
                <a:latin typeface="Arial" panose="020B0604020202020204" pitchFamily="34" charset="0"/>
                <a:cs typeface="Arial" panose="020B0604020202020204" pitchFamily="34" charset="0"/>
              </a:rPr>
              <a:t>Trigraphs</a:t>
            </a:r>
            <a:r>
              <a:rPr lang="en-GB" altLang="en-US" dirty="0" smtClean="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 3 letters that make 1 sound</a:t>
            </a:r>
          </a:p>
          <a:p>
            <a:pPr algn="ctr"/>
            <a:r>
              <a:rPr lang="en-GB" altLang="en-US" dirty="0" err="1">
                <a:solidFill>
                  <a:srgbClr val="00B050"/>
                </a:solidFill>
                <a:latin typeface="Arial" panose="020B0604020202020204" pitchFamily="34" charset="0"/>
                <a:cs typeface="Arial" panose="020B0604020202020204" pitchFamily="34" charset="0"/>
              </a:rPr>
              <a:t>igh</a:t>
            </a:r>
            <a:r>
              <a:rPr lang="en-GB" altLang="en-US" dirty="0">
                <a:solidFill>
                  <a:schemeClr val="tx2"/>
                </a:solidFill>
                <a:latin typeface="Arial" panose="020B0604020202020204" pitchFamily="34" charset="0"/>
                <a:cs typeface="Arial" panose="020B0604020202020204" pitchFamily="34" charset="0"/>
              </a:rPr>
              <a:t>    </a:t>
            </a:r>
            <a:r>
              <a:rPr lang="en-GB" altLang="en-US" dirty="0">
                <a:solidFill>
                  <a:srgbClr val="00B050"/>
                </a:solidFill>
                <a:latin typeface="Arial" panose="020B0604020202020204" pitchFamily="34" charset="0"/>
                <a:cs typeface="Arial" panose="020B0604020202020204" pitchFamily="34" charset="0"/>
              </a:rPr>
              <a:t>air</a:t>
            </a:r>
          </a:p>
        </p:txBody>
      </p:sp>
    </p:spTree>
    <p:extLst>
      <p:ext uri="{BB962C8B-B14F-4D97-AF65-F5344CB8AC3E}">
        <p14:creationId xmlns:p14="http://schemas.microsoft.com/office/powerpoint/2010/main" val="8818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4607" y="1018492"/>
            <a:ext cx="2111347" cy="461665"/>
          </a:xfrm>
          <a:prstGeom prst="rect">
            <a:avLst/>
          </a:prstGeom>
        </p:spPr>
        <p:txBody>
          <a:bodyPr wrap="none">
            <a:spAutoFit/>
          </a:bodyPr>
          <a:lstStyle/>
          <a:p>
            <a:r>
              <a:rPr lang="en-GB" altLang="en-US" sz="2400" b="1" u="sng" dirty="0" smtClean="0">
                <a:latin typeface="Arial" panose="020B0604020202020204" pitchFamily="34" charset="0"/>
                <a:cs typeface="Arial" panose="020B0604020202020204" pitchFamily="34" charset="0"/>
              </a:rPr>
              <a:t>Tricky Words</a:t>
            </a:r>
            <a:endParaRPr lang="en-GB" sz="2400" b="1" u="sng" dirty="0">
              <a:latin typeface="Arial" panose="020B0604020202020204" pitchFamily="34" charset="0"/>
              <a:cs typeface="Arial" panose="020B0604020202020204" pitchFamily="34" charset="0"/>
            </a:endParaRPr>
          </a:p>
        </p:txBody>
      </p:sp>
      <p:sp>
        <p:nvSpPr>
          <p:cNvPr id="3" name="Rectangle 2"/>
          <p:cNvSpPr/>
          <p:nvPr/>
        </p:nvSpPr>
        <p:spPr>
          <a:xfrm>
            <a:off x="974558" y="1920739"/>
            <a:ext cx="10238874" cy="1837426"/>
          </a:xfrm>
          <a:prstGeom prst="rect">
            <a:avLst/>
          </a:prstGeom>
        </p:spPr>
        <p:txBody>
          <a:bodyPr wrap="square">
            <a:spAutoFit/>
          </a:bodyPr>
          <a:lstStyle/>
          <a:p>
            <a:pPr>
              <a:lnSpc>
                <a:spcPct val="90000"/>
              </a:lnSpc>
            </a:pPr>
            <a:r>
              <a:rPr lang="en-GB" altLang="en-US" dirty="0">
                <a:latin typeface="Arial" panose="020B0604020202020204" pitchFamily="34" charset="0"/>
                <a:cs typeface="Arial" panose="020B0604020202020204" pitchFamily="34" charset="0"/>
              </a:rPr>
              <a:t>Words that are not phonetically decodable</a:t>
            </a:r>
          </a:p>
          <a:p>
            <a:pPr>
              <a:lnSpc>
                <a:spcPct val="90000"/>
              </a:lnSpc>
            </a:pPr>
            <a:endParaRPr lang="en-GB" altLang="en-US" dirty="0">
              <a:latin typeface="Arial" panose="020B0604020202020204" pitchFamily="34" charset="0"/>
              <a:cs typeface="Arial" panose="020B0604020202020204" pitchFamily="34" charset="0"/>
            </a:endParaRPr>
          </a:p>
          <a:p>
            <a:pPr>
              <a:lnSpc>
                <a:spcPct val="90000"/>
              </a:lnSpc>
            </a:pPr>
            <a:r>
              <a:rPr lang="en-GB" altLang="en-US" dirty="0">
                <a:latin typeface="Arial" panose="020B0604020202020204" pitchFamily="34" charset="0"/>
                <a:cs typeface="Arial" panose="020B0604020202020204" pitchFamily="34" charset="0"/>
              </a:rPr>
              <a:t>e.g. was, the, I</a:t>
            </a:r>
          </a:p>
          <a:p>
            <a:pPr>
              <a:lnSpc>
                <a:spcPct val="90000"/>
              </a:lnSpc>
            </a:pPr>
            <a:endParaRPr lang="en-GB" altLang="en-US" dirty="0">
              <a:latin typeface="Arial" panose="020B0604020202020204" pitchFamily="34" charset="0"/>
              <a:cs typeface="Arial" panose="020B0604020202020204" pitchFamily="34" charset="0"/>
            </a:endParaRPr>
          </a:p>
          <a:p>
            <a:pPr>
              <a:lnSpc>
                <a:spcPct val="90000"/>
              </a:lnSpc>
            </a:pPr>
            <a:r>
              <a:rPr lang="en-GB" altLang="en-US" dirty="0">
                <a:latin typeface="Arial" panose="020B0604020202020204" pitchFamily="34" charset="0"/>
                <a:cs typeface="Arial" panose="020B0604020202020204" pitchFamily="34" charset="0"/>
              </a:rPr>
              <a:t>Some are ‘tricky’ to start with but will become decodable once we have learned ‘alternative’ graphemes in ‘Phase 5’</a:t>
            </a:r>
          </a:p>
          <a:p>
            <a:pPr>
              <a:lnSpc>
                <a:spcPct val="90000"/>
              </a:lnSpc>
            </a:pPr>
            <a:r>
              <a:rPr lang="en-GB" altLang="en-US" dirty="0">
                <a:latin typeface="Arial" panose="020B0604020202020204" pitchFamily="34" charset="0"/>
                <a:cs typeface="Arial" panose="020B0604020202020204" pitchFamily="34" charset="0"/>
              </a:rPr>
              <a:t>e.g.    out,  like, </a:t>
            </a:r>
          </a:p>
        </p:txBody>
      </p:sp>
    </p:spTree>
    <p:extLst>
      <p:ext uri="{BB962C8B-B14F-4D97-AF65-F5344CB8AC3E}">
        <p14:creationId xmlns:p14="http://schemas.microsoft.com/office/powerpoint/2010/main" val="142916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941" y="874113"/>
            <a:ext cx="2611612" cy="461665"/>
          </a:xfrm>
          <a:prstGeom prst="rect">
            <a:avLst/>
          </a:prstGeom>
        </p:spPr>
        <p:txBody>
          <a:bodyPr wrap="none">
            <a:spAutoFit/>
          </a:bodyPr>
          <a:lstStyle/>
          <a:p>
            <a:r>
              <a:rPr lang="en-GB" altLang="en-US" sz="2400" b="1" u="sng" dirty="0">
                <a:latin typeface="Arial" panose="020B0604020202020204" pitchFamily="34" charset="0"/>
                <a:cs typeface="Arial" panose="020B0604020202020204" pitchFamily="34" charset="0"/>
              </a:rPr>
              <a:t>Phase 5 phonics</a:t>
            </a:r>
            <a:endParaRPr lang="en-GB" sz="2400" b="1" u="sng" dirty="0">
              <a:latin typeface="Arial" panose="020B0604020202020204" pitchFamily="34" charset="0"/>
              <a:cs typeface="Arial" panose="020B0604020202020204" pitchFamily="34" charset="0"/>
            </a:endParaRPr>
          </a:p>
        </p:txBody>
      </p:sp>
      <p:sp>
        <p:nvSpPr>
          <p:cNvPr id="3" name="Rectangle 2"/>
          <p:cNvSpPr/>
          <p:nvPr/>
        </p:nvSpPr>
        <p:spPr>
          <a:xfrm>
            <a:off x="998621" y="1499210"/>
            <a:ext cx="10178715" cy="923330"/>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The children will learn new graphemes to represent phonemes they already know.</a:t>
            </a:r>
          </a:p>
          <a:p>
            <a:endParaRPr lang="en-GB" altLang="en-US" dirty="0">
              <a:latin typeface="Arial" panose="020B0604020202020204" pitchFamily="34" charset="0"/>
              <a:cs typeface="Arial" panose="020B0604020202020204" pitchFamily="34" charset="0"/>
            </a:endParaRPr>
          </a:p>
          <a:p>
            <a:pPr>
              <a:buFontTx/>
              <a:buNone/>
            </a:pPr>
            <a:r>
              <a:rPr lang="en-GB" altLang="en-US" dirty="0" smtClean="0">
                <a:solidFill>
                  <a:srgbClr val="0070C0"/>
                </a:solidFill>
                <a:latin typeface="Arial" panose="020B0604020202020204" pitchFamily="34" charset="0"/>
                <a:cs typeface="Arial" panose="020B0604020202020204" pitchFamily="34" charset="0"/>
              </a:rPr>
              <a:t>For example, </a:t>
            </a:r>
            <a:r>
              <a:rPr lang="en-GB" altLang="en-US" dirty="0">
                <a:solidFill>
                  <a:srgbClr val="0070C0"/>
                </a:solidFill>
                <a:latin typeface="Arial" panose="020B0604020202020204" pitchFamily="34" charset="0"/>
                <a:cs typeface="Arial" panose="020B0604020202020204" pitchFamily="34" charset="0"/>
              </a:rPr>
              <a:t>the phoneme ‘</a:t>
            </a:r>
            <a:r>
              <a:rPr lang="en-GB" altLang="en-US" dirty="0" err="1">
                <a:solidFill>
                  <a:srgbClr val="0070C0"/>
                </a:solidFill>
                <a:latin typeface="Arial" panose="020B0604020202020204" pitchFamily="34" charset="0"/>
                <a:cs typeface="Arial" panose="020B0604020202020204" pitchFamily="34" charset="0"/>
              </a:rPr>
              <a:t>ee</a:t>
            </a:r>
            <a:r>
              <a:rPr lang="en-GB" altLang="en-US" dirty="0">
                <a:solidFill>
                  <a:srgbClr val="0070C0"/>
                </a:solidFill>
                <a:latin typeface="Arial" panose="020B0604020202020204" pitchFamily="34" charset="0"/>
                <a:cs typeface="Arial" panose="020B0604020202020204" pitchFamily="34" charset="0"/>
              </a:rPr>
              <a:t>’ can be represented in many different ways.</a:t>
            </a:r>
          </a:p>
        </p:txBody>
      </p:sp>
      <p:sp>
        <p:nvSpPr>
          <p:cNvPr id="4" name="Rectangle 3"/>
          <p:cNvSpPr/>
          <p:nvPr/>
        </p:nvSpPr>
        <p:spPr>
          <a:xfrm>
            <a:off x="4670476" y="3316523"/>
            <a:ext cx="2233304" cy="461665"/>
          </a:xfrm>
          <a:prstGeom prst="rect">
            <a:avLst/>
          </a:prstGeom>
        </p:spPr>
        <p:txBody>
          <a:bodyPr wrap="none">
            <a:spAutoFit/>
          </a:bodyPr>
          <a:lstStyle/>
          <a:p>
            <a:r>
              <a:rPr lang="en-GB" altLang="en-US" sz="2400" b="1" u="sng" dirty="0">
                <a:latin typeface="Arial" panose="020B0604020202020204" pitchFamily="34" charset="0"/>
                <a:cs typeface="Arial" panose="020B0604020202020204" pitchFamily="34" charset="0"/>
              </a:rPr>
              <a:t>Split </a:t>
            </a:r>
            <a:r>
              <a:rPr lang="en-GB" altLang="en-US" sz="2400" b="1" u="sng" dirty="0" smtClean="0">
                <a:latin typeface="Arial" panose="020B0604020202020204" pitchFamily="34" charset="0"/>
                <a:cs typeface="Arial" panose="020B0604020202020204" pitchFamily="34" charset="0"/>
              </a:rPr>
              <a:t>digraphs</a:t>
            </a:r>
            <a:endParaRPr lang="en-GB" sz="2400" b="1" u="sng" dirty="0">
              <a:latin typeface="Arial" panose="020B0604020202020204" pitchFamily="34" charset="0"/>
              <a:cs typeface="Arial" panose="020B0604020202020204" pitchFamily="34" charset="0"/>
            </a:endParaRPr>
          </a:p>
        </p:txBody>
      </p:sp>
      <p:sp>
        <p:nvSpPr>
          <p:cNvPr id="5" name="Rectangle 4"/>
          <p:cNvSpPr/>
          <p:nvPr/>
        </p:nvSpPr>
        <p:spPr>
          <a:xfrm>
            <a:off x="998620" y="3941620"/>
            <a:ext cx="10178715" cy="923330"/>
          </a:xfrm>
          <a:prstGeom prst="rect">
            <a:avLst/>
          </a:prstGeom>
        </p:spPr>
        <p:txBody>
          <a:bodyPr wrap="square">
            <a:spAutoFit/>
          </a:bodyPr>
          <a:lstStyle/>
          <a:p>
            <a:r>
              <a:rPr lang="en-GB" altLang="en-US" dirty="0" smtClean="0">
                <a:latin typeface="Arial" panose="020B0604020202020204" pitchFamily="34" charset="0"/>
                <a:cs typeface="Arial" panose="020B0604020202020204" pitchFamily="34" charset="0"/>
              </a:rPr>
              <a:t>a-e      </a:t>
            </a:r>
            <a:r>
              <a:rPr lang="en-GB" altLang="en-US" dirty="0">
                <a:latin typeface="Arial" panose="020B0604020202020204" pitchFamily="34" charset="0"/>
                <a:cs typeface="Arial" panose="020B0604020202020204" pitchFamily="34" charset="0"/>
              </a:rPr>
              <a:t>c</a:t>
            </a:r>
            <a:r>
              <a:rPr lang="en-GB" altLang="en-US" dirty="0">
                <a:solidFill>
                  <a:srgbClr val="FF0000"/>
                </a:solidFill>
                <a:latin typeface="Arial" panose="020B0604020202020204" pitchFamily="34" charset="0"/>
                <a:cs typeface="Arial" panose="020B0604020202020204" pitchFamily="34" charset="0"/>
              </a:rPr>
              <a:t>a</a:t>
            </a:r>
            <a:r>
              <a:rPr lang="en-GB" altLang="en-US" dirty="0">
                <a:latin typeface="Arial" panose="020B0604020202020204" pitchFamily="34" charset="0"/>
                <a:cs typeface="Arial" panose="020B0604020202020204" pitchFamily="34" charset="0"/>
              </a:rPr>
              <a:t>m</a:t>
            </a:r>
            <a:r>
              <a:rPr lang="en-GB" altLang="en-US" dirty="0">
                <a:solidFill>
                  <a:srgbClr val="FF0000"/>
                </a:solidFill>
                <a:latin typeface="Arial" panose="020B0604020202020204" pitchFamily="34" charset="0"/>
                <a:cs typeface="Arial" panose="020B0604020202020204" pitchFamily="34" charset="0"/>
              </a:rPr>
              <a:t>e</a:t>
            </a:r>
            <a:r>
              <a:rPr lang="en-GB" altLang="en-US" dirty="0">
                <a:latin typeface="Arial" panose="020B0604020202020204" pitchFamily="34" charset="0"/>
                <a:cs typeface="Arial" panose="020B0604020202020204" pitchFamily="34" charset="0"/>
              </a:rPr>
              <a:t>                 e-e St</a:t>
            </a:r>
            <a:r>
              <a:rPr lang="en-GB" altLang="en-US" dirty="0">
                <a:solidFill>
                  <a:srgbClr val="FF0000"/>
                </a:solidFill>
                <a:latin typeface="Arial" panose="020B0604020202020204" pitchFamily="34" charset="0"/>
                <a:cs typeface="Arial" panose="020B0604020202020204" pitchFamily="34" charset="0"/>
              </a:rPr>
              <a:t>e</a:t>
            </a:r>
            <a:r>
              <a:rPr lang="en-GB" altLang="en-US" dirty="0">
                <a:latin typeface="Arial" panose="020B0604020202020204" pitchFamily="34" charset="0"/>
                <a:cs typeface="Arial" panose="020B0604020202020204" pitchFamily="34" charset="0"/>
              </a:rPr>
              <a:t>v</a:t>
            </a:r>
            <a:r>
              <a:rPr lang="en-GB" altLang="en-US" dirty="0">
                <a:solidFill>
                  <a:srgbClr val="FF0000"/>
                </a:solidFill>
                <a:latin typeface="Arial" panose="020B0604020202020204" pitchFamily="34" charset="0"/>
                <a:cs typeface="Arial" panose="020B0604020202020204" pitchFamily="34" charset="0"/>
              </a:rPr>
              <a:t>e</a:t>
            </a:r>
          </a:p>
          <a:p>
            <a:r>
              <a:rPr lang="en-GB" altLang="en-US" dirty="0" err="1">
                <a:latin typeface="Arial" panose="020B0604020202020204" pitchFamily="34" charset="0"/>
                <a:cs typeface="Arial" panose="020B0604020202020204" pitchFamily="34" charset="0"/>
              </a:rPr>
              <a:t>i</a:t>
            </a:r>
            <a:r>
              <a:rPr lang="en-GB" altLang="en-US" dirty="0">
                <a:latin typeface="Arial" panose="020B0604020202020204" pitchFamily="34" charset="0"/>
                <a:cs typeface="Arial" panose="020B0604020202020204" pitchFamily="34" charset="0"/>
              </a:rPr>
              <a:t>-e       k</a:t>
            </a:r>
            <a:r>
              <a:rPr lang="en-GB" altLang="en-US" dirty="0">
                <a:solidFill>
                  <a:srgbClr val="FF0000"/>
                </a:solidFill>
                <a:latin typeface="Arial" panose="020B0604020202020204" pitchFamily="34" charset="0"/>
                <a:cs typeface="Arial" panose="020B0604020202020204" pitchFamily="34" charset="0"/>
              </a:rPr>
              <a:t>i</a:t>
            </a:r>
            <a:r>
              <a:rPr lang="en-GB" altLang="en-US" dirty="0">
                <a:latin typeface="Arial" panose="020B0604020202020204" pitchFamily="34" charset="0"/>
                <a:cs typeface="Arial" panose="020B0604020202020204" pitchFamily="34" charset="0"/>
              </a:rPr>
              <a:t>t</a:t>
            </a:r>
            <a:r>
              <a:rPr lang="en-GB" altLang="en-US" dirty="0">
                <a:solidFill>
                  <a:srgbClr val="FF0000"/>
                </a:solidFill>
                <a:latin typeface="Arial" panose="020B0604020202020204" pitchFamily="34" charset="0"/>
                <a:cs typeface="Arial" panose="020B0604020202020204" pitchFamily="34" charset="0"/>
              </a:rPr>
              <a:t>e </a:t>
            </a: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   o-e   </a:t>
            </a:r>
            <a:r>
              <a:rPr lang="en-GB" altLang="en-US" dirty="0">
                <a:latin typeface="Arial" panose="020B0604020202020204" pitchFamily="34" charset="0"/>
                <a:cs typeface="Arial" panose="020B0604020202020204" pitchFamily="34" charset="0"/>
              </a:rPr>
              <a:t>p</a:t>
            </a:r>
            <a:r>
              <a:rPr lang="en-GB" altLang="en-US" dirty="0">
                <a:solidFill>
                  <a:srgbClr val="FF0000"/>
                </a:solidFill>
                <a:latin typeface="Arial" panose="020B0604020202020204" pitchFamily="34" charset="0"/>
                <a:cs typeface="Arial" panose="020B0604020202020204" pitchFamily="34" charset="0"/>
              </a:rPr>
              <a:t>o</a:t>
            </a:r>
            <a:r>
              <a:rPr lang="en-GB" altLang="en-US" dirty="0">
                <a:latin typeface="Arial" panose="020B0604020202020204" pitchFamily="34" charset="0"/>
                <a:cs typeface="Arial" panose="020B0604020202020204" pitchFamily="34" charset="0"/>
              </a:rPr>
              <a:t>k</a:t>
            </a:r>
            <a:r>
              <a:rPr lang="en-GB" altLang="en-US" dirty="0">
                <a:solidFill>
                  <a:srgbClr val="FF0000"/>
                </a:solidFill>
                <a:latin typeface="Arial" panose="020B0604020202020204" pitchFamily="34" charset="0"/>
                <a:cs typeface="Arial" panose="020B0604020202020204" pitchFamily="34" charset="0"/>
              </a:rPr>
              <a:t>e</a:t>
            </a:r>
          </a:p>
          <a:p>
            <a:r>
              <a:rPr lang="en-GB" altLang="en-US" dirty="0">
                <a:latin typeface="Arial" panose="020B0604020202020204" pitchFamily="34" charset="0"/>
                <a:cs typeface="Arial" panose="020B0604020202020204" pitchFamily="34" charset="0"/>
              </a:rPr>
              <a:t>u-e      </a:t>
            </a:r>
            <a:r>
              <a:rPr lang="en-GB" altLang="en-US" dirty="0" smtClean="0">
                <a:latin typeface="Arial" panose="020B0604020202020204" pitchFamily="34" charset="0"/>
                <a:cs typeface="Arial" panose="020B0604020202020204" pitchFamily="34" charset="0"/>
              </a:rPr>
              <a:t>t</a:t>
            </a:r>
            <a:r>
              <a:rPr lang="en-GB" altLang="en-US" dirty="0" smtClean="0">
                <a:solidFill>
                  <a:srgbClr val="FF0000"/>
                </a:solidFill>
                <a:latin typeface="Arial" panose="020B0604020202020204" pitchFamily="34" charset="0"/>
                <a:cs typeface="Arial" panose="020B0604020202020204" pitchFamily="34" charset="0"/>
              </a:rPr>
              <a:t>u</a:t>
            </a:r>
            <a:r>
              <a:rPr lang="en-GB" altLang="en-US" dirty="0" smtClean="0">
                <a:latin typeface="Arial" panose="020B0604020202020204" pitchFamily="34" charset="0"/>
                <a:cs typeface="Arial" panose="020B0604020202020204" pitchFamily="34" charset="0"/>
              </a:rPr>
              <a:t>n</a:t>
            </a:r>
            <a:r>
              <a:rPr lang="en-GB" altLang="en-US" dirty="0" smtClean="0">
                <a:solidFill>
                  <a:srgbClr val="FF0000"/>
                </a:solidFill>
                <a:latin typeface="Arial" panose="020B0604020202020204" pitchFamily="34" charset="0"/>
                <a:cs typeface="Arial" panose="020B0604020202020204" pitchFamily="34" charset="0"/>
              </a:rPr>
              <a:t>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96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59442" y="6347"/>
            <a:ext cx="3224463" cy="461665"/>
          </a:xfrm>
          <a:prstGeom prst="rect">
            <a:avLst/>
          </a:prstGeom>
          <a:noFill/>
        </p:spPr>
        <p:txBody>
          <a:bodyPr wrap="square" rtlCol="0">
            <a:spAutoFit/>
          </a:bodyPr>
          <a:lstStyle/>
          <a:p>
            <a:r>
              <a:rPr lang="en-GB" sz="2400" b="1" u="sng" dirty="0" smtClean="0">
                <a:latin typeface="Arial" panose="020B0604020202020204" pitchFamily="34" charset="0"/>
                <a:cs typeface="Arial" panose="020B0604020202020204" pitchFamily="34" charset="0"/>
              </a:rPr>
              <a:t> </a:t>
            </a:r>
            <a:endParaRPr lang="en-GB" sz="2400" b="1" u="sng" dirty="0">
              <a:latin typeface="Arial" panose="020B0604020202020204" pitchFamily="34" charset="0"/>
              <a:cs typeface="Arial" panose="020B0604020202020204" pitchFamily="34" charset="0"/>
            </a:endParaRPr>
          </a:p>
        </p:txBody>
      </p:sp>
      <p:sp>
        <p:nvSpPr>
          <p:cNvPr id="3" name="Rectangle 2"/>
          <p:cNvSpPr/>
          <p:nvPr/>
        </p:nvSpPr>
        <p:spPr>
          <a:xfrm>
            <a:off x="2923672" y="877682"/>
            <a:ext cx="6436637" cy="1779333"/>
          </a:xfrm>
          <a:prstGeom prst="rect">
            <a:avLst/>
          </a:prstGeom>
        </p:spPr>
        <p:txBody>
          <a:bodyPr wrap="square">
            <a:spAutoFit/>
          </a:bodyPr>
          <a:lstStyle/>
          <a:p>
            <a:pPr algn="ctr">
              <a:lnSpc>
                <a:spcPct val="107000"/>
              </a:lnSpc>
              <a:spcAft>
                <a:spcPts val="800"/>
              </a:spcAft>
            </a:pPr>
            <a:r>
              <a:rPr lang="en-GB" b="1" u="sng" dirty="0">
                <a:latin typeface="Arial" panose="020B0604020202020204" pitchFamily="34" charset="0"/>
                <a:ea typeface="Calibri" panose="020F0502020204030204" pitchFamily="34" charset="0"/>
                <a:cs typeface="Arial" panose="020B0604020202020204" pitchFamily="34" charset="0"/>
              </a:rPr>
              <a:t>Phonics at </a:t>
            </a:r>
            <a:r>
              <a:rPr lang="en-GB" b="1" u="sng" dirty="0" err="1">
                <a:latin typeface="Arial" panose="020B0604020202020204" pitchFamily="34" charset="0"/>
                <a:ea typeface="Calibri" panose="020F0502020204030204" pitchFamily="34" charset="0"/>
                <a:cs typeface="Arial" panose="020B0604020202020204" pitchFamily="34" charset="0"/>
              </a:rPr>
              <a:t>Trull</a:t>
            </a:r>
            <a:r>
              <a:rPr lang="en-GB" b="1" u="sng" dirty="0">
                <a:latin typeface="Arial" panose="020B0604020202020204" pitchFamily="34" charset="0"/>
                <a:ea typeface="Calibri" panose="020F0502020204030204" pitchFamily="34" charset="0"/>
                <a:cs typeface="Arial" panose="020B0604020202020204" pitchFamily="34" charset="0"/>
              </a:rPr>
              <a:t> School</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Our programme for teaching phonics is </a:t>
            </a:r>
            <a:r>
              <a:rPr lang="en-GB" b="1" i="1" dirty="0">
                <a:latin typeface="Arial" panose="020B0604020202020204" pitchFamily="34" charset="0"/>
                <a:ea typeface="Calibri" panose="020F0502020204030204" pitchFamily="34" charset="0"/>
                <a:cs typeface="Arial" panose="020B0604020202020204" pitchFamily="34" charset="0"/>
              </a:rPr>
              <a:t>Floppy’s Phonics</a:t>
            </a:r>
            <a:r>
              <a:rPr lang="en-GB" dirty="0">
                <a:latin typeface="Arial" panose="020B0604020202020204" pitchFamily="34" charset="0"/>
                <a:ea typeface="Calibri" panose="020F0502020204030204" pitchFamily="34" charset="0"/>
                <a:cs typeface="Arial" panose="020B0604020202020204" pitchFamily="34" charset="0"/>
              </a:rPr>
              <a:t>. </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i="1" dirty="0">
                <a:solidFill>
                  <a:srgbClr val="333333"/>
                </a:solidFill>
                <a:latin typeface="Arial" panose="020B0604020202020204" pitchFamily="34" charset="0"/>
                <a:ea typeface="Calibri" panose="020F0502020204030204" pitchFamily="34" charset="0"/>
                <a:cs typeface="Arial" panose="020B0604020202020204" pitchFamily="34" charset="0"/>
              </a:rPr>
              <a:t>Floppy’s Phonics</a:t>
            </a:r>
            <a:r>
              <a:rPr lang="en-GB" dirty="0">
                <a:solidFill>
                  <a:srgbClr val="333333"/>
                </a:solidFill>
                <a:latin typeface="Arial" panose="020B0604020202020204" pitchFamily="34" charset="0"/>
                <a:ea typeface="Calibri" panose="020F0502020204030204" pitchFamily="34" charset="0"/>
                <a:cs typeface="Arial" panose="020B0604020202020204" pitchFamily="34" charset="0"/>
              </a:rPr>
              <a:t> is a rigorous, easy-to-use systematic synthetic phonics teaching programme for early reading and writing success.</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3"/>
          <a:stretch>
            <a:fillRect/>
          </a:stretch>
        </p:blipFill>
        <p:spPr>
          <a:xfrm>
            <a:off x="3141416" y="2725841"/>
            <a:ext cx="5161915" cy="2932430"/>
          </a:xfrm>
          <a:prstGeom prst="rect">
            <a:avLst/>
          </a:prstGeom>
        </p:spPr>
      </p:pic>
    </p:spTree>
    <p:extLst>
      <p:ext uri="{BB962C8B-B14F-4D97-AF65-F5344CB8AC3E}">
        <p14:creationId xmlns:p14="http://schemas.microsoft.com/office/powerpoint/2010/main" val="206817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826" y="782931"/>
            <a:ext cx="8288594" cy="2861168"/>
          </a:xfrm>
          <a:prstGeom prst="rect">
            <a:avLst/>
          </a:prstGeom>
        </p:spPr>
        <p:txBody>
          <a:bodyPr wrap="square">
            <a:spAutoFit/>
          </a:bodyPr>
          <a:lstStyle/>
          <a:p>
            <a:pPr>
              <a:lnSpc>
                <a:spcPct val="107000"/>
              </a:lnSpc>
              <a:spcAft>
                <a:spcPts val="800"/>
              </a:spcAft>
            </a:pPr>
            <a:r>
              <a:rPr lang="en-GB" dirty="0">
                <a:solidFill>
                  <a:srgbClr val="333333"/>
                </a:solidFill>
                <a:latin typeface="Arial" panose="020B0604020202020204" pitchFamily="34" charset="0"/>
                <a:ea typeface="Calibri" panose="020F0502020204030204" pitchFamily="34" charset="0"/>
                <a:cs typeface="Arial" panose="020B0604020202020204" pitchFamily="34" charset="0"/>
              </a:rPr>
              <a:t>We use the interactive phonics lessons and activities to teach sounds, blending, grapheme-phoneme correspondences, letter formation and pronunciation to the whole class or for individual practice. Planning guidance and assessment materials enable consistent teaching and careful monitoring of children’s progress</a:t>
            </a:r>
            <a:r>
              <a:rPr lang="en-GB" dirty="0" smtClean="0">
                <a:solidFill>
                  <a:srgbClr val="333333"/>
                </a:solidFill>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n-GB" sz="12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latin typeface="Arial" panose="020B0604020202020204" pitchFamily="34" charset="0"/>
                <a:cs typeface="Arial" panose="020B0604020202020204" pitchFamily="34" charset="0"/>
              </a:rPr>
              <a:t>Each phoneme is introduced with a song and a picture involving the well-loved Oxford Reading Tree family.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430033" y="3208665"/>
            <a:ext cx="2371725" cy="1543050"/>
          </a:xfrm>
          <a:prstGeom prst="rect">
            <a:avLst/>
          </a:prstGeom>
        </p:spPr>
      </p:pic>
      <p:pic>
        <p:nvPicPr>
          <p:cNvPr id="4" name="Picture 3"/>
          <p:cNvPicPr/>
          <p:nvPr/>
        </p:nvPicPr>
        <p:blipFill>
          <a:blip r:embed="rId3"/>
          <a:stretch>
            <a:fillRect/>
          </a:stretch>
        </p:blipFill>
        <p:spPr>
          <a:xfrm>
            <a:off x="4571202" y="3193709"/>
            <a:ext cx="3332480" cy="1805305"/>
          </a:xfrm>
          <a:prstGeom prst="rect">
            <a:avLst/>
          </a:prstGeom>
        </p:spPr>
      </p:pic>
      <p:pic>
        <p:nvPicPr>
          <p:cNvPr id="5" name="Picture 4"/>
          <p:cNvPicPr/>
          <p:nvPr/>
        </p:nvPicPr>
        <p:blipFill>
          <a:blip r:embed="rId4"/>
          <a:stretch>
            <a:fillRect/>
          </a:stretch>
        </p:blipFill>
        <p:spPr>
          <a:xfrm>
            <a:off x="8681783" y="3208665"/>
            <a:ext cx="2200275" cy="1885950"/>
          </a:xfrm>
          <a:prstGeom prst="rect">
            <a:avLst/>
          </a:prstGeom>
        </p:spPr>
      </p:pic>
      <p:sp>
        <p:nvSpPr>
          <p:cNvPr id="6" name="Rectangle 5"/>
          <p:cNvSpPr/>
          <p:nvPr/>
        </p:nvSpPr>
        <p:spPr>
          <a:xfrm>
            <a:off x="1430033" y="5184313"/>
            <a:ext cx="6096000" cy="981423"/>
          </a:xfrm>
          <a:prstGeom prst="rect">
            <a:avLst/>
          </a:prstGeom>
        </p:spPr>
        <p:txBody>
          <a:bodyPr>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There are follow-up activities and books to practise and consolidate new learning each week. All our phonics reading books are fully decodable.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200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honics play">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6546" y="4535193"/>
            <a:ext cx="3072858" cy="1596799"/>
          </a:xfrm>
          <a:prstGeom prst="rect">
            <a:avLst/>
          </a:prstGeom>
          <a:noFill/>
          <a:ln>
            <a:noFill/>
          </a:ln>
        </p:spPr>
      </p:pic>
      <p:pic>
        <p:nvPicPr>
          <p:cNvPr id="4" name="Picture 3" descr="Image result for Phonics Phase 5 games Smart kids">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00" y="2839453"/>
            <a:ext cx="1960395" cy="1695740"/>
          </a:xfrm>
          <a:prstGeom prst="rect">
            <a:avLst/>
          </a:prstGeom>
          <a:noFill/>
          <a:ln>
            <a:no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7649" y="794084"/>
            <a:ext cx="2595602" cy="2595602"/>
          </a:xfrm>
          <a:prstGeom prst="rect">
            <a:avLst/>
          </a:prstGeom>
        </p:spPr>
      </p:pic>
      <p:sp>
        <p:nvSpPr>
          <p:cNvPr id="6" name="Rectangle 5"/>
          <p:cNvSpPr/>
          <p:nvPr/>
        </p:nvSpPr>
        <p:spPr>
          <a:xfrm>
            <a:off x="3343070" y="1318757"/>
            <a:ext cx="6096000" cy="3596369"/>
          </a:xfrm>
          <a:prstGeom prst="rect">
            <a:avLst/>
          </a:prstGeom>
        </p:spPr>
        <p:txBody>
          <a:bodyPr>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Arial" panose="020B0604020202020204" pitchFamily="34" charset="0"/>
              </a:rPr>
              <a:t>The moment children begin their Reception year they are immersed in a language rich environment, with stories, rhymes, music and songs</a:t>
            </a:r>
            <a:r>
              <a:rPr lang="en-GB" dirty="0" smtClean="0">
                <a:latin typeface="Arial" panose="020B0604020202020204" pitchFamily="34" charset="0"/>
                <a:ea typeface="Calibri" panose="020F0502020204030204" pitchFamily="34" charset="0"/>
                <a:cs typeface="Arial" panose="020B0604020202020204" pitchFamily="34" charset="0"/>
              </a:rPr>
              <a:t>. </a:t>
            </a:r>
            <a:r>
              <a:rPr lang="en-GB" dirty="0">
                <a:latin typeface="Arial" panose="020B0604020202020204" pitchFamily="34" charset="0"/>
                <a:ea typeface="Calibri" panose="020F0502020204030204" pitchFamily="34" charset="0"/>
                <a:cs typeface="Arial" panose="020B0604020202020204" pitchFamily="34" charset="0"/>
              </a:rPr>
              <a:t>These are all crucial for developing speaking and listening, prior to </a:t>
            </a:r>
            <a:r>
              <a:rPr lang="en-GB" dirty="0" smtClean="0">
                <a:latin typeface="Arial" panose="020B0604020202020204" pitchFamily="34" charset="0"/>
                <a:ea typeface="Calibri" panose="020F0502020204030204" pitchFamily="34" charset="0"/>
                <a:cs typeface="Arial" panose="020B0604020202020204" pitchFamily="34" charset="0"/>
              </a:rPr>
              <a:t>reading.  Phonics lessons are taught discretely in Reception and Key Stage 1 and  follow a clear and consistent model. During </a:t>
            </a:r>
            <a:r>
              <a:rPr lang="en-GB" dirty="0">
                <a:latin typeface="Arial" panose="020B0604020202020204" pitchFamily="34" charset="0"/>
                <a:ea typeface="Calibri" panose="020F0502020204030204" pitchFamily="34" charset="0"/>
                <a:cs typeface="Arial" panose="020B0604020202020204" pitchFamily="34" charset="0"/>
              </a:rPr>
              <a:t>Year 2 the emphasis changes to investigating spelling rules and learning to use dictionaries. At all stages our highly skilled team strives to deliver phonics lessons in an engaging and interactive manner </a:t>
            </a:r>
            <a:r>
              <a:rPr lang="en-GB" dirty="0" smtClean="0">
                <a:latin typeface="Arial" panose="020B0604020202020204" pitchFamily="34" charset="0"/>
                <a:ea typeface="Calibri" panose="020F0502020204030204" pitchFamily="34" charset="0"/>
                <a:cs typeface="Arial" panose="020B0604020202020204" pitchFamily="34" charset="0"/>
              </a:rPr>
              <a:t>and skills are practised with </a:t>
            </a:r>
            <a:r>
              <a:rPr lang="en-GB" dirty="0">
                <a:latin typeface="Arial" panose="020B0604020202020204" pitchFamily="34" charset="0"/>
                <a:ea typeface="Calibri" panose="020F0502020204030204" pitchFamily="34" charset="0"/>
                <a:cs typeface="Arial" panose="020B0604020202020204" pitchFamily="34" charset="0"/>
              </a:rPr>
              <a:t>games and engaging activities.  </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776" y="648993"/>
            <a:ext cx="1838325" cy="1838325"/>
          </a:xfrm>
          <a:prstGeom prst="rect">
            <a:avLst/>
          </a:prstGeom>
        </p:spPr>
      </p:pic>
      <p:sp>
        <p:nvSpPr>
          <p:cNvPr id="8" name="TextBox 7"/>
          <p:cNvSpPr txBox="1"/>
          <p:nvPr/>
        </p:nvSpPr>
        <p:spPr>
          <a:xfrm>
            <a:off x="4547938" y="770021"/>
            <a:ext cx="2799164"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Phonics Lessons </a:t>
            </a:r>
            <a:endParaRPr lang="en-GB"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928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047" y="1475333"/>
            <a:ext cx="8899217" cy="1366528"/>
          </a:xfrm>
          <a:prstGeom prst="rect">
            <a:avLst/>
          </a:prstGeom>
        </p:spPr>
        <p:txBody>
          <a:bodyPr wrap="square">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Arial" panose="020B0604020202020204" pitchFamily="34" charset="0"/>
              </a:rPr>
              <a:t>T</a:t>
            </a:r>
            <a:r>
              <a:rPr lang="en-GB" dirty="0" smtClean="0">
                <a:latin typeface="Arial" panose="020B0604020202020204" pitchFamily="34" charset="0"/>
                <a:ea typeface="Calibri" panose="020F0502020204030204" pitchFamily="34" charset="0"/>
                <a:cs typeface="Arial" panose="020B0604020202020204" pitchFamily="34" charset="0"/>
              </a:rPr>
              <a:t>eachers </a:t>
            </a:r>
            <a:r>
              <a:rPr lang="en-GB" dirty="0">
                <a:latin typeface="Arial" panose="020B0604020202020204" pitchFamily="34" charset="0"/>
                <a:ea typeface="Calibri" panose="020F0502020204030204" pitchFamily="34" charset="0"/>
                <a:cs typeface="Arial" panose="020B0604020202020204" pitchFamily="34" charset="0"/>
              </a:rPr>
              <a:t>meet with parents to explain how reading is taught and the terms that are used.  Once the children begin to learn their first grapheme-phoneme correspondences, </a:t>
            </a:r>
            <a:r>
              <a:rPr lang="en-GB" dirty="0" smtClean="0">
                <a:latin typeface="Arial" panose="020B0604020202020204" pitchFamily="34" charset="0"/>
                <a:ea typeface="Calibri" panose="020F0502020204030204" pitchFamily="34" charset="0"/>
                <a:cs typeface="Arial" panose="020B0604020202020204" pitchFamily="34" charset="0"/>
              </a:rPr>
              <a:t>they are encouraged to practise at home using phoneme mats, decodable reading books (matched carefully to their stage) and homework activities. </a:t>
            </a: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4319336" y="726802"/>
            <a:ext cx="3280065"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Parental Involvemen</a:t>
            </a:r>
            <a:r>
              <a:rPr lang="en-GB" sz="2400" b="1" dirty="0" smtClean="0">
                <a:latin typeface="Arial" panose="020B0604020202020204" pitchFamily="34" charset="0"/>
                <a:cs typeface="Arial" panose="020B0604020202020204" pitchFamily="34" charset="0"/>
              </a:rPr>
              <a:t>t</a:t>
            </a:r>
            <a:endParaRPr lang="en-GB"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8298886" y="4047049"/>
            <a:ext cx="2771775" cy="1438275"/>
          </a:xfrm>
          <a:prstGeom prst="rect">
            <a:avLst/>
          </a:prstGeom>
        </p:spPr>
      </p:pic>
      <p:pic>
        <p:nvPicPr>
          <p:cNvPr id="3" name="Picture 2"/>
          <p:cNvPicPr>
            <a:picLocks noChangeAspect="1"/>
          </p:cNvPicPr>
          <p:nvPr/>
        </p:nvPicPr>
        <p:blipFill>
          <a:blip r:embed="rId3"/>
          <a:stretch>
            <a:fillRect/>
          </a:stretch>
        </p:blipFill>
        <p:spPr>
          <a:xfrm>
            <a:off x="1480984" y="3856549"/>
            <a:ext cx="5257800" cy="1628775"/>
          </a:xfrm>
          <a:prstGeom prst="rect">
            <a:avLst/>
          </a:prstGeom>
        </p:spPr>
      </p:pic>
    </p:spTree>
    <p:extLst>
      <p:ext uri="{BB962C8B-B14F-4D97-AF65-F5344CB8AC3E}">
        <p14:creationId xmlns:p14="http://schemas.microsoft.com/office/powerpoint/2010/main" val="2814425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BlkFront" descr="https://images-na.ssl-images-amazon.com/images/I/51IjYzDrgKL._SY348_BO1,204,203,200_.jp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698791" y="2659732"/>
            <a:ext cx="4784725" cy="3449637"/>
          </a:xfrm>
          <a:prstGeom prst="rect">
            <a:avLst/>
          </a:prstGeom>
          <a:noFill/>
          <a:ln>
            <a:noFill/>
          </a:ln>
        </p:spPr>
      </p:pic>
      <p:sp>
        <p:nvSpPr>
          <p:cNvPr id="3" name="Rectangle 2"/>
          <p:cNvSpPr/>
          <p:nvPr/>
        </p:nvSpPr>
        <p:spPr>
          <a:xfrm>
            <a:off x="733307" y="1195592"/>
            <a:ext cx="5785479" cy="2322174"/>
          </a:xfrm>
          <a:prstGeom prst="rect">
            <a:avLst/>
          </a:prstGeom>
        </p:spPr>
        <p:txBody>
          <a:bodyPr wrap="square">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Arial" panose="020B0604020202020204" pitchFamily="34" charset="0"/>
              </a:rPr>
              <a:t>W</a:t>
            </a:r>
            <a:r>
              <a:rPr lang="en-GB" dirty="0" smtClean="0">
                <a:latin typeface="Arial" panose="020B0604020202020204" pitchFamily="34" charset="0"/>
                <a:ea typeface="Calibri" panose="020F0502020204030204" pitchFamily="34" charset="0"/>
                <a:cs typeface="Arial" panose="020B0604020202020204" pitchFamily="34" charset="0"/>
              </a:rPr>
              <a:t>e have many </a:t>
            </a:r>
            <a:r>
              <a:rPr lang="en-GB" dirty="0">
                <a:latin typeface="Arial" panose="020B0604020202020204" pitchFamily="34" charset="0"/>
                <a:ea typeface="Calibri" panose="020F0502020204030204" pitchFamily="34" charset="0"/>
                <a:cs typeface="Arial" panose="020B0604020202020204" pitchFamily="34" charset="0"/>
              </a:rPr>
              <a:t>‘synthetic phonics’ reading scheme books for Foundation Stage and Key Stage 1, which are in line with </a:t>
            </a:r>
            <a:r>
              <a:rPr lang="en-GB" dirty="0" smtClean="0">
                <a:latin typeface="Arial" panose="020B0604020202020204" pitchFamily="34" charset="0"/>
                <a:ea typeface="Calibri" panose="020F0502020204030204" pitchFamily="34" charset="0"/>
                <a:cs typeface="Arial" panose="020B0604020202020204" pitchFamily="34" charset="0"/>
              </a:rPr>
              <a:t>the national curriculum </a:t>
            </a:r>
            <a:r>
              <a:rPr lang="en-GB" dirty="0">
                <a:latin typeface="Arial" panose="020B0604020202020204" pitchFamily="34" charset="0"/>
                <a:ea typeface="Calibri" panose="020F0502020204030204" pitchFamily="34" charset="0"/>
                <a:cs typeface="Arial" panose="020B0604020202020204" pitchFamily="34" charset="0"/>
              </a:rPr>
              <a:t>objectives and exciting and stimulating for the children. </a:t>
            </a:r>
            <a:r>
              <a:rPr lang="en-GB" dirty="0" smtClean="0">
                <a:latin typeface="Arial" panose="020B0604020202020204" pitchFamily="34" charset="0"/>
                <a:ea typeface="Calibri" panose="020F0502020204030204" pitchFamily="34" charset="0"/>
                <a:cs typeface="Arial" panose="020B0604020202020204" pitchFamily="34" charset="0"/>
              </a:rPr>
              <a:t>We also subscribe to Oxford Ow  online phonic books so that the children are able to practise their reading when learning from home. </a:t>
            </a: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3104148" y="733927"/>
            <a:ext cx="6046848"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Phonetically Decodable Reading Books </a:t>
            </a:r>
            <a:endParaRPr lang="en-GB" sz="2400" b="1" u="sng"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752240" y="3689455"/>
            <a:ext cx="1445000" cy="1390190"/>
          </a:xfrm>
          <a:prstGeom prst="rect">
            <a:avLst/>
          </a:prstGeom>
        </p:spPr>
      </p:pic>
      <p:pic>
        <p:nvPicPr>
          <p:cNvPr id="6" name="Picture 5"/>
          <p:cNvPicPr>
            <a:picLocks noChangeAspect="1"/>
          </p:cNvPicPr>
          <p:nvPr/>
        </p:nvPicPr>
        <p:blipFill>
          <a:blip r:embed="rId4"/>
          <a:stretch>
            <a:fillRect/>
          </a:stretch>
        </p:blipFill>
        <p:spPr>
          <a:xfrm>
            <a:off x="4130471" y="4360164"/>
            <a:ext cx="1370480" cy="1303217"/>
          </a:xfrm>
          <a:prstGeom prst="rect">
            <a:avLst/>
          </a:prstGeom>
        </p:spPr>
      </p:pic>
      <p:pic>
        <p:nvPicPr>
          <p:cNvPr id="7" name="Picture 6"/>
          <p:cNvPicPr>
            <a:picLocks noChangeAspect="1"/>
          </p:cNvPicPr>
          <p:nvPr/>
        </p:nvPicPr>
        <p:blipFill>
          <a:blip r:embed="rId5"/>
          <a:stretch>
            <a:fillRect/>
          </a:stretch>
        </p:blipFill>
        <p:spPr>
          <a:xfrm>
            <a:off x="894182" y="4007732"/>
            <a:ext cx="1507094" cy="1731290"/>
          </a:xfrm>
          <a:prstGeom prst="rect">
            <a:avLst/>
          </a:prstGeom>
        </p:spPr>
      </p:pic>
    </p:spTree>
    <p:extLst>
      <p:ext uri="{BB962C8B-B14F-4D97-AF65-F5344CB8AC3E}">
        <p14:creationId xmlns:p14="http://schemas.microsoft.com/office/powerpoint/2010/main" val="330370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36384" y="1113017"/>
            <a:ext cx="1897553" cy="2677932"/>
          </a:xfrm>
          <a:prstGeom prst="rect">
            <a:avLst/>
          </a:prstGeom>
        </p:spPr>
      </p:pic>
      <p:pic>
        <p:nvPicPr>
          <p:cNvPr id="4" name="Picture 3" descr="Image result for Year 1 phonics test">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9768" y="3514222"/>
            <a:ext cx="3741822" cy="2358189"/>
          </a:xfrm>
          <a:prstGeom prst="rect">
            <a:avLst/>
          </a:prstGeom>
          <a:noFill/>
          <a:ln>
            <a:noFill/>
          </a:ln>
        </p:spPr>
      </p:pic>
      <p:sp>
        <p:nvSpPr>
          <p:cNvPr id="5" name="Rectangle 4"/>
          <p:cNvSpPr/>
          <p:nvPr/>
        </p:nvSpPr>
        <p:spPr>
          <a:xfrm>
            <a:off x="5081337" y="3991792"/>
            <a:ext cx="6096000" cy="1685077"/>
          </a:xfrm>
          <a:prstGeom prst="rect">
            <a:avLst/>
          </a:prstGeom>
        </p:spPr>
        <p:txBody>
          <a:bodyPr>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Arial" panose="020B0604020202020204" pitchFamily="34" charset="0"/>
              </a:rPr>
              <a:t>All groups from Foundation Stage up to Year 2 are monitored and reviewed </a:t>
            </a:r>
            <a:r>
              <a:rPr lang="en-GB" dirty="0" smtClean="0">
                <a:latin typeface="Arial" panose="020B0604020202020204" pitchFamily="34" charset="0"/>
                <a:ea typeface="Calibri" panose="020F0502020204030204" pitchFamily="34" charset="0"/>
                <a:cs typeface="Arial" panose="020B0604020202020204" pitchFamily="34" charset="0"/>
              </a:rPr>
              <a:t>regularly. Extra </a:t>
            </a:r>
            <a:r>
              <a:rPr lang="en-GB" dirty="0">
                <a:latin typeface="Arial" panose="020B0604020202020204" pitchFamily="34" charset="0"/>
                <a:ea typeface="Calibri" panose="020F0502020204030204" pitchFamily="34" charset="0"/>
                <a:cs typeface="Arial" panose="020B0604020202020204" pitchFamily="34" charset="0"/>
              </a:rPr>
              <a:t>support is put in place, where needed.  T</a:t>
            </a:r>
            <a:r>
              <a:rPr lang="en-GB" dirty="0" smtClean="0">
                <a:latin typeface="Arial" panose="020B0604020202020204" pitchFamily="34" charset="0"/>
                <a:ea typeface="Calibri" panose="020F0502020204030204" pitchFamily="34" charset="0"/>
                <a:cs typeface="Arial" panose="020B0604020202020204" pitchFamily="34" charset="0"/>
              </a:rPr>
              <a:t>raining </a:t>
            </a:r>
            <a:r>
              <a:rPr lang="en-GB" dirty="0">
                <a:latin typeface="Arial" panose="020B0604020202020204" pitchFamily="34" charset="0"/>
                <a:ea typeface="Calibri" panose="020F0502020204030204" pitchFamily="34" charset="0"/>
                <a:cs typeface="Arial" panose="020B0604020202020204" pitchFamily="34" charset="0"/>
              </a:rPr>
              <a:t>is also given to all TAs and new teachers to ensure a consistent, high quality approach.</a:t>
            </a:r>
          </a:p>
        </p:txBody>
      </p:sp>
      <p:sp>
        <p:nvSpPr>
          <p:cNvPr id="7" name="TextBox 6"/>
          <p:cNvSpPr txBox="1"/>
          <p:nvPr/>
        </p:nvSpPr>
        <p:spPr>
          <a:xfrm>
            <a:off x="4035836" y="635447"/>
            <a:ext cx="3997248"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Assessment and Training </a:t>
            </a:r>
            <a:endParaRPr lang="en-GB" sz="2400" b="1" u="sng"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1098525" y="1155031"/>
            <a:ext cx="2466975" cy="1790700"/>
          </a:xfrm>
          <a:prstGeom prst="rect">
            <a:avLst/>
          </a:prstGeom>
        </p:spPr>
      </p:pic>
      <p:pic>
        <p:nvPicPr>
          <p:cNvPr id="2" name="Picture 1"/>
          <p:cNvPicPr>
            <a:picLocks noChangeAspect="1"/>
          </p:cNvPicPr>
          <p:nvPr/>
        </p:nvPicPr>
        <p:blipFill>
          <a:blip r:embed="rId6"/>
          <a:stretch>
            <a:fillRect/>
          </a:stretch>
        </p:blipFill>
        <p:spPr>
          <a:xfrm>
            <a:off x="7184211" y="1474718"/>
            <a:ext cx="3993126" cy="1954530"/>
          </a:xfrm>
          <a:prstGeom prst="rect">
            <a:avLst/>
          </a:prstGeom>
        </p:spPr>
      </p:pic>
    </p:spTree>
    <p:extLst>
      <p:ext uri="{BB962C8B-B14F-4D97-AF65-F5344CB8AC3E}">
        <p14:creationId xmlns:p14="http://schemas.microsoft.com/office/powerpoint/2010/main" val="119912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4505" y="1242366"/>
            <a:ext cx="6096000" cy="2932213"/>
          </a:xfrm>
          <a:prstGeom prst="rect">
            <a:avLst/>
          </a:prstGeom>
        </p:spPr>
        <p:txBody>
          <a:bodyPr>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Arial" panose="020B0604020202020204" pitchFamily="34" charset="0"/>
              </a:rPr>
              <a:t>Phonics is fundamental. Whenever they are writing (across the curriculum ), as soon as the children have been introduced to alternative graphemes, the expectation is that they apply these rules, with the help of a phoneme mat.  Our aim is for the children to leave Key Stage </a:t>
            </a:r>
            <a:r>
              <a:rPr lang="en-GB" dirty="0" smtClean="0">
                <a:latin typeface="Arial" panose="020B0604020202020204" pitchFamily="34" charset="0"/>
                <a:ea typeface="Calibri" panose="020F0502020204030204" pitchFamily="34" charset="0"/>
                <a:cs typeface="Arial" panose="020B0604020202020204" pitchFamily="34" charset="0"/>
              </a:rPr>
              <a:t>1 fluent </a:t>
            </a:r>
            <a:r>
              <a:rPr lang="en-GB" dirty="0">
                <a:latin typeface="Arial" panose="020B0604020202020204" pitchFamily="34" charset="0"/>
                <a:ea typeface="Calibri" panose="020F0502020204030204" pitchFamily="34" charset="0"/>
                <a:cs typeface="Arial" panose="020B0604020202020204" pitchFamily="34" charset="0"/>
              </a:rPr>
              <a:t>readers, with the skills to blend in order decode unknown words and the confidence to segment words in order to attempt more difficult spellings as they move into Key Stage 2.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7253" y="953608"/>
            <a:ext cx="2991852" cy="2991852"/>
          </a:xfrm>
          <a:prstGeom prst="rect">
            <a:avLst/>
          </a:prstGeom>
        </p:spPr>
      </p:pic>
      <p:sp>
        <p:nvSpPr>
          <p:cNvPr id="7" name="TextBox 6"/>
          <p:cNvSpPr txBox="1"/>
          <p:nvPr/>
        </p:nvSpPr>
        <p:spPr>
          <a:xfrm>
            <a:off x="4355431" y="613610"/>
            <a:ext cx="3599062"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Application of Phonics </a:t>
            </a:r>
            <a:endParaRPr lang="en-GB" sz="2400" b="1" u="sng"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617119" y="4156511"/>
            <a:ext cx="3146008" cy="2008274"/>
          </a:xfrm>
          <a:prstGeom prst="rect">
            <a:avLst/>
          </a:prstGeom>
        </p:spPr>
      </p:pic>
      <p:pic>
        <p:nvPicPr>
          <p:cNvPr id="5" name="Picture 4"/>
          <p:cNvPicPr>
            <a:picLocks noChangeAspect="1"/>
          </p:cNvPicPr>
          <p:nvPr/>
        </p:nvPicPr>
        <p:blipFill>
          <a:blip r:embed="rId4"/>
          <a:stretch>
            <a:fillRect/>
          </a:stretch>
        </p:blipFill>
        <p:spPr>
          <a:xfrm>
            <a:off x="6039851" y="4174579"/>
            <a:ext cx="3054015" cy="2012874"/>
          </a:xfrm>
          <a:prstGeom prst="rect">
            <a:avLst/>
          </a:prstGeom>
        </p:spPr>
      </p:pic>
    </p:spTree>
    <p:extLst>
      <p:ext uri="{BB962C8B-B14F-4D97-AF65-F5344CB8AC3E}">
        <p14:creationId xmlns:p14="http://schemas.microsoft.com/office/powerpoint/2010/main" val="70123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391793"/>
            <a:ext cx="6096000" cy="323294"/>
          </a:xfrm>
          <a:prstGeom prst="rect">
            <a:avLst/>
          </a:prstGeom>
        </p:spPr>
        <p:txBody>
          <a:bodyPr>
            <a:spAutoFit/>
          </a:bodyPr>
          <a:lstStyle/>
          <a:p>
            <a:pPr algn="ctr">
              <a:lnSpc>
                <a:spcPct val="80000"/>
              </a:lnSpc>
            </a:pPr>
            <a:endParaRPr lang="en-GB" altLang="en-US" dirty="0"/>
          </a:p>
        </p:txBody>
      </p:sp>
      <p:sp>
        <p:nvSpPr>
          <p:cNvPr id="4" name="Rectangle 3"/>
          <p:cNvSpPr/>
          <p:nvPr/>
        </p:nvSpPr>
        <p:spPr>
          <a:xfrm>
            <a:off x="2506579" y="2010430"/>
            <a:ext cx="6096000" cy="3071610"/>
          </a:xfrm>
          <a:prstGeom prst="rect">
            <a:avLst/>
          </a:prstGeom>
        </p:spPr>
        <p:txBody>
          <a:bodyPr>
            <a:spAutoFit/>
          </a:bodyPr>
          <a:lstStyle/>
          <a:p>
            <a:pPr algn="ctr">
              <a:lnSpc>
                <a:spcPct val="80000"/>
              </a:lnSpc>
            </a:pPr>
            <a:endParaRPr lang="en-GB" altLang="en-US" dirty="0" smtClean="0">
              <a:latin typeface="Arial" panose="020B0604020202020204" pitchFamily="34" charset="0"/>
              <a:cs typeface="Arial" panose="020B0604020202020204" pitchFamily="34" charset="0"/>
            </a:endParaRPr>
          </a:p>
          <a:p>
            <a:pPr algn="ctr">
              <a:lnSpc>
                <a:spcPct val="80000"/>
              </a:lnSpc>
            </a:pPr>
            <a:endParaRPr lang="en-GB" altLang="en-US" sz="800"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Correct pronunciation </a:t>
            </a:r>
            <a:r>
              <a:rPr lang="en-GB" altLang="en-US" dirty="0">
                <a:latin typeface="Arial" panose="020B0604020202020204" pitchFamily="34" charset="0"/>
                <a:cs typeface="Arial" panose="020B0604020202020204" pitchFamily="34" charset="0"/>
                <a:hlinkClick r:id="rId2"/>
              </a:rPr>
              <a:t>https://</a:t>
            </a:r>
            <a:r>
              <a:rPr lang="en-GB" altLang="en-US" dirty="0" smtClean="0">
                <a:latin typeface="Arial" panose="020B0604020202020204" pitchFamily="34" charset="0"/>
                <a:cs typeface="Arial" panose="020B0604020202020204" pitchFamily="34" charset="0"/>
                <a:hlinkClick r:id="rId2"/>
              </a:rPr>
              <a:t>www.lesleyclarkesyntheticphonics.co.uk/index.php/parents/125-articulation-of-phonemes</a:t>
            </a:r>
            <a:endParaRPr lang="en-GB" altLang="en-US" dirty="0" smtClean="0">
              <a:latin typeface="Arial" panose="020B0604020202020204" pitchFamily="34" charset="0"/>
              <a:cs typeface="Arial" panose="020B0604020202020204" pitchFamily="34" charset="0"/>
            </a:endParaRPr>
          </a:p>
          <a:p>
            <a:pPr>
              <a:lnSpc>
                <a:spcPct val="80000"/>
              </a:lnSpc>
            </a:pPr>
            <a:endParaRPr lang="en-GB" altLang="en-US"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Correct vocabulary</a:t>
            </a:r>
          </a:p>
          <a:p>
            <a:pPr>
              <a:lnSpc>
                <a:spcPct val="80000"/>
              </a:lnSpc>
            </a:pPr>
            <a:endParaRPr lang="en-GB" altLang="en-US"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It is really helpful if we use the same language at home and at school.</a:t>
            </a:r>
          </a:p>
          <a:p>
            <a:pPr>
              <a:lnSpc>
                <a:spcPct val="80000"/>
              </a:lnSpc>
            </a:pPr>
            <a:endParaRPr lang="en-GB" altLang="en-US"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Little and often is the key. </a:t>
            </a:r>
          </a:p>
          <a:p>
            <a:pPr>
              <a:lnSpc>
                <a:spcPct val="80000"/>
              </a:lnSpc>
            </a:pPr>
            <a:endParaRPr lang="en-GB" altLang="en-US"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Make it fun!</a:t>
            </a:r>
          </a:p>
        </p:txBody>
      </p:sp>
      <p:sp>
        <p:nvSpPr>
          <p:cNvPr id="5" name="TextBox 4"/>
          <p:cNvSpPr txBox="1"/>
          <p:nvPr/>
        </p:nvSpPr>
        <p:spPr>
          <a:xfrm>
            <a:off x="3416968" y="1106905"/>
            <a:ext cx="4836695" cy="461665"/>
          </a:xfrm>
          <a:prstGeom prst="rect">
            <a:avLst/>
          </a:prstGeom>
          <a:noFill/>
        </p:spPr>
        <p:txBody>
          <a:bodyPr wrap="square" rtlCol="0">
            <a:spAutoFit/>
          </a:bodyPr>
          <a:lstStyle/>
          <a:p>
            <a:r>
              <a:rPr lang="en-GB" sz="2400" b="1" u="sng" dirty="0" smtClean="0">
                <a:latin typeface="Arial" panose="020B0604020202020204" pitchFamily="34" charset="0"/>
                <a:cs typeface="Arial" panose="020B0604020202020204" pitchFamily="34" charset="0"/>
              </a:rPr>
              <a:t>How can you help at home ?</a:t>
            </a:r>
            <a:endParaRPr lang="en-GB"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785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284</TotalTime>
  <Words>901</Words>
  <Application>Microsoft Office PowerPoint</Application>
  <PresentationFormat>Widescreen</PresentationFormat>
  <Paragraphs>120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Comic Sans MS</vt:lpstr>
      <vt:lpstr>Garamond</vt:lpstr>
      <vt:lpstr>Times New Roman</vt:lpstr>
      <vt:lpstr>Organic</vt:lpstr>
      <vt:lpstr>Phonics  at  Trull Church of England VA Primary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at  Trull CEVA Primary School</dc:title>
  <dc:creator>Brooke.McAndrew - SCH.369</dc:creator>
  <cp:lastModifiedBy>Brooke McAndrew</cp:lastModifiedBy>
  <cp:revision>34</cp:revision>
  <dcterms:created xsi:type="dcterms:W3CDTF">2019-06-16T19:10:46Z</dcterms:created>
  <dcterms:modified xsi:type="dcterms:W3CDTF">2024-10-14T12:13:27Z</dcterms:modified>
</cp:coreProperties>
</file>