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57" r:id="rId4"/>
    <p:sldId id="267" r:id="rId5"/>
    <p:sldId id="272" r:id="rId6"/>
    <p:sldId id="268" r:id="rId7"/>
    <p:sldId id="261" r:id="rId8"/>
    <p:sldId id="266" r:id="rId9"/>
    <p:sldId id="260" r:id="rId10"/>
    <p:sldId id="259" r:id="rId11"/>
    <p:sldId id="269" r:id="rId12"/>
    <p:sldId id="263" r:id="rId13"/>
    <p:sldId id="270" r:id="rId14"/>
    <p:sldId id="271"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13" d="100"/>
          <a:sy n="113" d="100"/>
        </p:scale>
        <p:origin x="55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6/18/24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6/18/24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6/18/24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6/18/24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6/18/24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6/18/24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6/18/24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6/18/24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sseoutdoors.co.uk/centres/the-charterhouse-centr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latin typeface="Calibri" panose="020F0502020204030204" pitchFamily="34" charset="0"/>
                <a:cs typeface="Calibri" panose="020F0502020204030204" pitchFamily="34" charset="0"/>
              </a:rPr>
              <a:t>Year 6 Residential visit</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2024</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Charterhouse</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15</a:t>
            </a:r>
            <a:r>
              <a:rPr lang="en-GB" baseline="30000" dirty="0">
                <a:latin typeface="Calibri" panose="020F0502020204030204" pitchFamily="34" charset="0"/>
                <a:cs typeface="Calibri" panose="020F0502020204030204" pitchFamily="34" charset="0"/>
              </a:rPr>
              <a:t>th</a:t>
            </a:r>
            <a:r>
              <a:rPr lang="en-GB" dirty="0">
                <a:latin typeface="Calibri" panose="020F0502020204030204" pitchFamily="34" charset="0"/>
                <a:cs typeface="Calibri" panose="020F0502020204030204" pitchFamily="34" charset="0"/>
              </a:rPr>
              <a:t>, 16</a:t>
            </a:r>
            <a:r>
              <a:rPr lang="en-GB" baseline="30000" dirty="0">
                <a:latin typeface="Calibri" panose="020F0502020204030204" pitchFamily="34" charset="0"/>
                <a:cs typeface="Calibri" panose="020F0502020204030204" pitchFamily="34" charset="0"/>
              </a:rPr>
              <a:t>th</a:t>
            </a:r>
            <a:r>
              <a:rPr lang="en-GB" dirty="0">
                <a:latin typeface="Calibri" panose="020F0502020204030204" pitchFamily="34" charset="0"/>
                <a:cs typeface="Calibri" panose="020F0502020204030204" pitchFamily="34" charset="0"/>
              </a:rPr>
              <a:t>, 17</a:t>
            </a:r>
            <a:r>
              <a:rPr lang="en-GB" baseline="30000" dirty="0">
                <a:latin typeface="Calibri" panose="020F0502020204030204" pitchFamily="34" charset="0"/>
                <a:cs typeface="Calibri" panose="020F0502020204030204" pitchFamily="34" charset="0"/>
              </a:rPr>
              <a:t>th</a:t>
            </a:r>
            <a:r>
              <a:rPr lang="en-GB" dirty="0">
                <a:latin typeface="Calibri" panose="020F0502020204030204" pitchFamily="34" charset="0"/>
                <a:cs typeface="Calibri" panose="020F0502020204030204" pitchFamily="34" charset="0"/>
              </a:rPr>
              <a:t> July</a:t>
            </a:r>
          </a:p>
        </p:txBody>
      </p:sp>
    </p:spTree>
    <p:extLst>
      <p:ext uri="{BB962C8B-B14F-4D97-AF65-F5344CB8AC3E}">
        <p14:creationId xmlns:p14="http://schemas.microsoft.com/office/powerpoint/2010/main" val="4117262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4000" b="1" u="sng" dirty="0">
                <a:latin typeface="Calibri" panose="020F0502020204030204" pitchFamily="34" charset="0"/>
                <a:cs typeface="Calibri" panose="020F0502020204030204" pitchFamily="34" charset="0"/>
              </a:rPr>
              <a:t>Accommodation:</a:t>
            </a:r>
            <a:br>
              <a:rPr lang="en-GB" sz="4000" dirty="0">
                <a:latin typeface="Calibri" panose="020F0502020204030204" pitchFamily="34" charset="0"/>
                <a:cs typeface="Calibri" panose="020F0502020204030204" pitchFamily="34" charset="0"/>
              </a:rPr>
            </a:br>
            <a:r>
              <a:rPr lang="en-GB" sz="4000" dirty="0">
                <a:latin typeface="Calibri" panose="020F0502020204030204" pitchFamily="34" charset="0"/>
                <a:cs typeface="Calibri" panose="020F0502020204030204" pitchFamily="34" charset="0"/>
              </a:rPr>
              <a:t>Indoors</a:t>
            </a:r>
            <a:br>
              <a:rPr lang="en-GB" sz="4000" dirty="0">
                <a:latin typeface="Calibri" panose="020F0502020204030204" pitchFamily="34" charset="0"/>
                <a:cs typeface="Calibri" panose="020F0502020204030204" pitchFamily="34" charset="0"/>
              </a:rPr>
            </a:br>
            <a:r>
              <a:rPr lang="en-GB" sz="4000" dirty="0">
                <a:latin typeface="Calibri" panose="020F0502020204030204" pitchFamily="34" charset="0"/>
                <a:cs typeface="Calibri" panose="020F0502020204030204" pitchFamily="34" charset="0"/>
              </a:rPr>
              <a:t>Bunk beds</a:t>
            </a:r>
            <a:br>
              <a:rPr lang="en-GB" sz="4000" dirty="0">
                <a:latin typeface="Calibri" panose="020F0502020204030204" pitchFamily="34" charset="0"/>
                <a:cs typeface="Calibri" panose="020F0502020204030204" pitchFamily="34" charset="0"/>
              </a:rPr>
            </a:br>
            <a:r>
              <a:rPr lang="en-GB" sz="4000" dirty="0">
                <a:latin typeface="Calibri" panose="020F0502020204030204" pitchFamily="34" charset="0"/>
                <a:cs typeface="Calibri" panose="020F0502020204030204" pitchFamily="34" charset="0"/>
              </a:rPr>
              <a:t>Most rooms are </a:t>
            </a:r>
            <a:r>
              <a:rPr lang="en-GB" sz="4000" dirty="0" err="1">
                <a:latin typeface="Calibri" panose="020F0502020204030204" pitchFamily="34" charset="0"/>
                <a:cs typeface="Calibri" panose="020F0502020204030204" pitchFamily="34" charset="0"/>
              </a:rPr>
              <a:t>en</a:t>
            </a:r>
            <a:r>
              <a:rPr lang="en-GB" sz="4000" dirty="0">
                <a:latin typeface="Calibri" panose="020F0502020204030204" pitchFamily="34" charset="0"/>
                <a:cs typeface="Calibri" panose="020F0502020204030204" pitchFamily="34" charset="0"/>
              </a:rPr>
              <a:t> suite</a:t>
            </a:r>
            <a:br>
              <a:rPr lang="en-GB" sz="4000" dirty="0">
                <a:latin typeface="Calibri" panose="020F0502020204030204" pitchFamily="34" charset="0"/>
                <a:cs typeface="Calibri" panose="020F0502020204030204" pitchFamily="34" charset="0"/>
              </a:rPr>
            </a:br>
            <a:r>
              <a:rPr lang="en-GB" sz="4000" dirty="0">
                <a:latin typeface="Calibri" panose="020F0502020204030204" pitchFamily="34" charset="0"/>
                <a:cs typeface="Calibri" panose="020F0502020204030204" pitchFamily="34" charset="0"/>
              </a:rPr>
              <a:t>Toilets and shower rooms close by if not</a:t>
            </a:r>
          </a:p>
        </p:txBody>
      </p:sp>
    </p:spTree>
    <p:extLst>
      <p:ext uri="{BB962C8B-B14F-4D97-AF65-F5344CB8AC3E}">
        <p14:creationId xmlns:p14="http://schemas.microsoft.com/office/powerpoint/2010/main" val="2018789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82911" y="1136467"/>
            <a:ext cx="7590826" cy="4880511"/>
          </a:xfrm>
        </p:spPr>
        <p:txBody>
          <a:bodyPr>
            <a:noAutofit/>
          </a:bodyPr>
          <a:lstStyle/>
          <a:p>
            <a:r>
              <a:rPr lang="en-GB" sz="2800" b="1" u="sng" dirty="0">
                <a:latin typeface="Calibri" panose="020F0502020204030204" pitchFamily="34" charset="0"/>
                <a:cs typeface="Calibri" panose="020F0502020204030204" pitchFamily="34" charset="0"/>
              </a:rPr>
              <a:t>Things to remember</a:t>
            </a:r>
            <a:r>
              <a:rPr lang="en-GB" sz="2800" dirty="0">
                <a:latin typeface="Calibri" panose="020F0502020204030204" pitchFamily="34" charset="0"/>
                <a:cs typeface="Calibri" panose="020F0502020204030204" pitchFamily="34" charset="0"/>
              </a:rPr>
              <a:t>:</a:t>
            </a:r>
            <a:br>
              <a:rPr lang="en-GB" sz="2800" dirty="0">
                <a:latin typeface="Calibri" panose="020F0502020204030204" pitchFamily="34" charset="0"/>
                <a:cs typeface="Calibri" panose="020F0502020204030204" pitchFamily="34" charset="0"/>
              </a:rPr>
            </a:br>
            <a:r>
              <a:rPr lang="en-GB" sz="2800" dirty="0">
                <a:latin typeface="Calibri" panose="020F0502020204030204" pitchFamily="34" charset="0"/>
                <a:cs typeface="Calibri" panose="020F0502020204030204" pitchFamily="34" charset="0"/>
              </a:rPr>
              <a:t>CHECK the Kit list!</a:t>
            </a:r>
            <a:br>
              <a:rPr lang="en-GB" sz="2800" dirty="0">
                <a:latin typeface="Calibri" panose="020F0502020204030204" pitchFamily="34" charset="0"/>
                <a:cs typeface="Calibri" panose="020F0502020204030204" pitchFamily="34" charset="0"/>
              </a:rPr>
            </a:br>
            <a:r>
              <a:rPr lang="en-GB" sz="2800" dirty="0">
                <a:latin typeface="Calibri" panose="020F0502020204030204" pitchFamily="34" charset="0"/>
                <a:cs typeface="Calibri" panose="020F0502020204030204" pitchFamily="34" charset="0"/>
              </a:rPr>
              <a:t>Plenty of old clothes</a:t>
            </a:r>
            <a:br>
              <a:rPr lang="en-GB" sz="2800" dirty="0">
                <a:latin typeface="Calibri" panose="020F0502020204030204" pitchFamily="34" charset="0"/>
                <a:cs typeface="Calibri" panose="020F0502020204030204" pitchFamily="34" charset="0"/>
              </a:rPr>
            </a:br>
            <a:r>
              <a:rPr lang="en-GB" sz="2800" dirty="0">
                <a:latin typeface="Calibri" panose="020F0502020204030204" pitchFamily="34" charset="0"/>
                <a:cs typeface="Calibri" panose="020F0502020204030204" pitchFamily="34" charset="0"/>
              </a:rPr>
              <a:t>Nothing precious</a:t>
            </a:r>
            <a:br>
              <a:rPr lang="en-GB" sz="2800" dirty="0">
                <a:latin typeface="Calibri" panose="020F0502020204030204" pitchFamily="34" charset="0"/>
                <a:cs typeface="Calibri" panose="020F0502020204030204" pitchFamily="34" charset="0"/>
              </a:rPr>
            </a:br>
            <a:r>
              <a:rPr lang="en-GB" sz="2800" dirty="0">
                <a:latin typeface="Calibri" panose="020F0502020204030204" pitchFamily="34" charset="0"/>
                <a:cs typeface="Calibri" panose="020F0502020204030204" pitchFamily="34" charset="0"/>
              </a:rPr>
              <a:t>Try to pack together to make sure they know what is theirs</a:t>
            </a:r>
            <a:br>
              <a:rPr lang="en-GB" sz="2800" dirty="0">
                <a:latin typeface="Calibri" panose="020F0502020204030204" pitchFamily="34" charset="0"/>
                <a:cs typeface="Calibri" panose="020F0502020204030204" pitchFamily="34" charset="0"/>
              </a:rPr>
            </a:br>
            <a:r>
              <a:rPr lang="en-GB" sz="2800" dirty="0">
                <a:latin typeface="Calibri" panose="020F0502020204030204" pitchFamily="34" charset="0"/>
                <a:cs typeface="Calibri" panose="020F0502020204030204" pitchFamily="34" charset="0"/>
              </a:rPr>
              <a:t>Bin bag for wet stuff is essential</a:t>
            </a:r>
            <a:br>
              <a:rPr lang="en-GB" sz="2800" dirty="0">
                <a:latin typeface="Calibri" panose="020F0502020204030204" pitchFamily="34" charset="0"/>
                <a:cs typeface="Calibri" panose="020F0502020204030204" pitchFamily="34" charset="0"/>
              </a:rPr>
            </a:br>
            <a:r>
              <a:rPr lang="en-GB" sz="2800" dirty="0">
                <a:latin typeface="Calibri" panose="020F0502020204030204" pitchFamily="34" charset="0"/>
                <a:cs typeface="Calibri" panose="020F0502020204030204" pitchFamily="34" charset="0"/>
              </a:rPr>
              <a:t>No electronic devices– small card games and notepads encouraged</a:t>
            </a:r>
            <a:br>
              <a:rPr lang="en-GB" sz="2800" dirty="0">
                <a:latin typeface="Calibri" panose="020F0502020204030204" pitchFamily="34" charset="0"/>
                <a:cs typeface="Calibri" panose="020F0502020204030204" pitchFamily="34" charset="0"/>
              </a:rPr>
            </a:br>
            <a:r>
              <a:rPr lang="en-GB" sz="2800" dirty="0">
                <a:latin typeface="Calibri" panose="020F0502020204030204" pitchFamily="34" charset="0"/>
                <a:cs typeface="Calibri" panose="020F0502020204030204" pitchFamily="34" charset="0"/>
              </a:rPr>
              <a:t>Some find a clock useful to have in their room but not essential</a:t>
            </a:r>
            <a:br>
              <a:rPr lang="en-GB" sz="3600" dirty="0"/>
            </a:br>
            <a:endParaRPr lang="en-GB" sz="3600" dirty="0"/>
          </a:p>
        </p:txBody>
      </p:sp>
    </p:spTree>
    <p:extLst>
      <p:ext uri="{BB962C8B-B14F-4D97-AF65-F5344CB8AC3E}">
        <p14:creationId xmlns:p14="http://schemas.microsoft.com/office/powerpoint/2010/main" val="3056846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74765" y="1436915"/>
            <a:ext cx="7550332" cy="4557485"/>
          </a:xfrm>
        </p:spPr>
        <p:txBody>
          <a:bodyPr>
            <a:noAutofit/>
          </a:bodyPr>
          <a:lstStyle/>
          <a:p>
            <a:r>
              <a:rPr lang="en-GB" sz="3600" u="sng" dirty="0">
                <a:latin typeface="Calibri" panose="020F0502020204030204" pitchFamily="34" charset="0"/>
                <a:cs typeface="Calibri" panose="020F0502020204030204" pitchFamily="34" charset="0"/>
              </a:rPr>
              <a:t>Things to remember</a:t>
            </a:r>
            <a:r>
              <a:rPr lang="en-GB" sz="3600" dirty="0">
                <a:latin typeface="Calibri" panose="020F0502020204030204" pitchFamily="34" charset="0"/>
                <a:cs typeface="Calibri" panose="020F0502020204030204" pitchFamily="34" charset="0"/>
              </a:rPr>
              <a:t>:</a:t>
            </a:r>
            <a:br>
              <a:rPr lang="en-GB" sz="3600" dirty="0">
                <a:latin typeface="Calibri" panose="020F0502020204030204" pitchFamily="34" charset="0"/>
                <a:cs typeface="Calibri" panose="020F0502020204030204" pitchFamily="34" charset="0"/>
              </a:rPr>
            </a:br>
            <a:r>
              <a:rPr lang="en-GB" sz="3600" dirty="0">
                <a:latin typeface="Calibri" panose="020F0502020204030204" pitchFamily="34" charset="0"/>
                <a:cs typeface="Calibri" panose="020F0502020204030204" pitchFamily="34" charset="0"/>
              </a:rPr>
              <a:t>1) Bedding – sleeping bag and pillow</a:t>
            </a:r>
            <a:br>
              <a:rPr lang="en-GB" sz="3600" dirty="0">
                <a:latin typeface="Calibri" panose="020F0502020204030204" pitchFamily="34" charset="0"/>
                <a:cs typeface="Calibri" panose="020F0502020204030204" pitchFamily="34" charset="0"/>
              </a:rPr>
            </a:br>
            <a:r>
              <a:rPr lang="en-GB" sz="3600" dirty="0">
                <a:latin typeface="Calibri" panose="020F0502020204030204" pitchFamily="34" charset="0"/>
                <a:cs typeface="Calibri" panose="020F0502020204030204" pitchFamily="34" charset="0"/>
              </a:rPr>
              <a:t>2) Weather – all possibilities though hopefully sunny</a:t>
            </a:r>
            <a:br>
              <a:rPr lang="en-GB" sz="3600" dirty="0">
                <a:latin typeface="Calibri" panose="020F0502020204030204" pitchFamily="34" charset="0"/>
                <a:cs typeface="Calibri" panose="020F0502020204030204" pitchFamily="34" charset="0"/>
              </a:rPr>
            </a:br>
            <a:r>
              <a:rPr lang="en-GB" sz="3600" dirty="0">
                <a:latin typeface="Calibri" panose="020F0502020204030204" pitchFamily="34" charset="0"/>
                <a:cs typeface="Calibri" panose="020F0502020204030204" pitchFamily="34" charset="0"/>
              </a:rPr>
              <a:t>3) No gadgets or money</a:t>
            </a:r>
            <a:br>
              <a:rPr lang="en-GB" sz="3600" dirty="0">
                <a:latin typeface="Calibri" panose="020F0502020204030204" pitchFamily="34" charset="0"/>
                <a:cs typeface="Calibri" panose="020F0502020204030204" pitchFamily="34" charset="0"/>
              </a:rPr>
            </a:br>
            <a:r>
              <a:rPr lang="en-GB" sz="3600" dirty="0">
                <a:latin typeface="Calibri" panose="020F0502020204030204" pitchFamily="34" charset="0"/>
                <a:cs typeface="Calibri" panose="020F0502020204030204" pitchFamily="34" charset="0"/>
              </a:rPr>
              <a:t>4) Packed lunch for day 1 in disposable wrappings please</a:t>
            </a:r>
            <a:br>
              <a:rPr lang="en-GB" sz="3600" dirty="0">
                <a:latin typeface="Calibri" panose="020F0502020204030204" pitchFamily="34" charset="0"/>
                <a:cs typeface="Calibri" panose="020F0502020204030204" pitchFamily="34" charset="0"/>
              </a:rPr>
            </a:br>
            <a:r>
              <a:rPr lang="en-GB" sz="3600" dirty="0">
                <a:latin typeface="Calibri" panose="020F0502020204030204" pitchFamily="34" charset="0"/>
                <a:cs typeface="Calibri" panose="020F0502020204030204" pitchFamily="34" charset="0"/>
              </a:rPr>
              <a:t>5) Refillable water bottle, named please</a:t>
            </a:r>
            <a:br>
              <a:rPr lang="en-GB" sz="3600" dirty="0">
                <a:latin typeface="Calibri" panose="020F0502020204030204" pitchFamily="34" charset="0"/>
                <a:cs typeface="Calibri" panose="020F0502020204030204" pitchFamily="34" charset="0"/>
              </a:rPr>
            </a:br>
            <a:r>
              <a:rPr lang="en-GB" sz="3600" dirty="0">
                <a:latin typeface="Calibri" panose="020F0502020204030204" pitchFamily="34" charset="0"/>
                <a:cs typeface="Calibri" panose="020F0502020204030204" pitchFamily="34" charset="0"/>
              </a:rPr>
              <a:t>6) Sweets.... (one small bag)</a:t>
            </a:r>
          </a:p>
        </p:txBody>
      </p:sp>
    </p:spTree>
    <p:extLst>
      <p:ext uri="{BB962C8B-B14F-4D97-AF65-F5344CB8AC3E}">
        <p14:creationId xmlns:p14="http://schemas.microsoft.com/office/powerpoint/2010/main" val="4035228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5576" y="1005839"/>
            <a:ext cx="7994469" cy="4672471"/>
          </a:xfrm>
        </p:spPr>
        <p:txBody>
          <a:bodyPr>
            <a:noAutofit/>
          </a:bodyPr>
          <a:lstStyle/>
          <a:p>
            <a:r>
              <a:rPr lang="en-GB" sz="3200" b="1" u="sng" dirty="0">
                <a:latin typeface="Calibri" panose="020F0502020204030204" pitchFamily="34" charset="0"/>
                <a:cs typeface="Calibri" panose="020F0502020204030204" pitchFamily="34" charset="0"/>
              </a:rPr>
              <a:t>Medication</a:t>
            </a:r>
            <a:br>
              <a:rPr lang="en-GB" sz="3200" dirty="0">
                <a:latin typeface="Calibri" panose="020F0502020204030204" pitchFamily="34" charset="0"/>
                <a:cs typeface="Calibri" panose="020F0502020204030204" pitchFamily="34" charset="0"/>
              </a:rPr>
            </a:br>
            <a:r>
              <a:rPr lang="en-GB" sz="3200" dirty="0">
                <a:latin typeface="Calibri" panose="020F0502020204030204" pitchFamily="34" charset="0"/>
                <a:cs typeface="Calibri" panose="020F0502020204030204" pitchFamily="34" charset="0"/>
              </a:rPr>
              <a:t>All needs to be labelled with child’s name and dose and timings</a:t>
            </a:r>
            <a:br>
              <a:rPr lang="en-GB" sz="3200" dirty="0">
                <a:latin typeface="Calibri" panose="020F0502020204030204" pitchFamily="34" charset="0"/>
                <a:cs typeface="Calibri" panose="020F0502020204030204" pitchFamily="34" charset="0"/>
              </a:rPr>
            </a:br>
            <a:r>
              <a:rPr lang="en-GB" sz="3200" dirty="0">
                <a:latin typeface="Calibri" panose="020F0502020204030204" pitchFamily="34" charset="0"/>
                <a:cs typeface="Calibri" panose="020F0502020204030204" pitchFamily="34" charset="0"/>
              </a:rPr>
              <a:t>And appear on the </a:t>
            </a:r>
            <a:r>
              <a:rPr lang="en-GB" sz="3200" b="1" dirty="0">
                <a:latin typeface="Calibri" panose="020F0502020204030204" pitchFamily="34" charset="0"/>
                <a:cs typeface="Calibri" panose="020F0502020204030204" pitchFamily="34" charset="0"/>
              </a:rPr>
              <a:t>medical form </a:t>
            </a:r>
            <a:r>
              <a:rPr lang="en-GB" sz="3200" dirty="0">
                <a:latin typeface="Calibri" panose="020F0502020204030204" pitchFamily="34" charset="0"/>
                <a:cs typeface="Calibri" panose="020F0502020204030204" pitchFamily="34" charset="0"/>
              </a:rPr>
              <a:t>handed in beforehand </a:t>
            </a:r>
            <a:br>
              <a:rPr lang="en-GB" sz="3200" dirty="0">
                <a:latin typeface="Calibri" panose="020F0502020204030204" pitchFamily="34" charset="0"/>
                <a:cs typeface="Calibri" panose="020F0502020204030204" pitchFamily="34" charset="0"/>
              </a:rPr>
            </a:br>
            <a:r>
              <a:rPr lang="en-GB" sz="3200" dirty="0">
                <a:latin typeface="Calibri" panose="020F0502020204030204" pitchFamily="34" charset="0"/>
                <a:cs typeface="Calibri" panose="020F0502020204030204" pitchFamily="34" charset="0"/>
              </a:rPr>
              <a:t>Needs to be given to us on the day</a:t>
            </a:r>
            <a:br>
              <a:rPr lang="en-GB" sz="3200" dirty="0">
                <a:latin typeface="Calibri" panose="020F0502020204030204" pitchFamily="34" charset="0"/>
                <a:cs typeface="Calibri" panose="020F0502020204030204" pitchFamily="34" charset="0"/>
              </a:rPr>
            </a:br>
            <a:r>
              <a:rPr lang="en-GB" sz="3200" dirty="0">
                <a:latin typeface="Calibri" panose="020F0502020204030204" pitchFamily="34" charset="0"/>
                <a:cs typeface="Calibri" panose="020F0502020204030204" pitchFamily="34" charset="0"/>
              </a:rPr>
              <a:t>Calpol just in case is fine!</a:t>
            </a:r>
            <a:br>
              <a:rPr lang="en-GB" sz="3200" dirty="0">
                <a:latin typeface="Calibri" panose="020F0502020204030204" pitchFamily="34" charset="0"/>
                <a:cs typeface="Calibri" panose="020F0502020204030204" pitchFamily="34" charset="0"/>
              </a:rPr>
            </a:br>
            <a:r>
              <a:rPr lang="en-GB" sz="3200" dirty="0">
                <a:latin typeface="Calibri" panose="020F0502020204030204" pitchFamily="34" charset="0"/>
                <a:cs typeface="Calibri" panose="020F0502020204030204" pitchFamily="34" charset="0"/>
              </a:rPr>
              <a:t>Please let us know any common issues that could occur overnight</a:t>
            </a:r>
          </a:p>
        </p:txBody>
      </p:sp>
    </p:spTree>
    <p:extLst>
      <p:ext uri="{BB962C8B-B14F-4D97-AF65-F5344CB8AC3E}">
        <p14:creationId xmlns:p14="http://schemas.microsoft.com/office/powerpoint/2010/main" val="690411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5576" y="1005839"/>
            <a:ext cx="7994469" cy="3961271"/>
          </a:xfrm>
        </p:spPr>
        <p:txBody>
          <a:bodyPr>
            <a:noAutofit/>
          </a:bodyPr>
          <a:lstStyle/>
          <a:p>
            <a:r>
              <a:rPr lang="en-GB" sz="3600" b="1" u="sng" dirty="0"/>
              <a:t>Any questions?</a:t>
            </a:r>
            <a:br>
              <a:rPr lang="en-GB" sz="3600" b="1" u="sng" dirty="0"/>
            </a:br>
            <a:br>
              <a:rPr lang="en-GB" sz="3600" b="1" u="sng" dirty="0"/>
            </a:br>
            <a:br>
              <a:rPr lang="en-GB" sz="3600" b="1" u="sng" dirty="0"/>
            </a:br>
            <a:r>
              <a:rPr lang="en-GB" sz="3600" dirty="0"/>
              <a:t>Class email is always open if you think of anything. </a:t>
            </a:r>
            <a:br>
              <a:rPr lang="en-GB" sz="3600" dirty="0"/>
            </a:br>
            <a:r>
              <a:rPr lang="en-GB" sz="3600" dirty="0"/>
              <a:t>Make sure you take a kit list and a medical form </a:t>
            </a:r>
            <a:br>
              <a:rPr lang="en-GB" sz="3600" dirty="0"/>
            </a:br>
            <a:r>
              <a:rPr lang="en-GB" sz="3600" dirty="0"/>
              <a:t>Medical to be returned by the 1</a:t>
            </a:r>
            <a:r>
              <a:rPr lang="en-GB" sz="3600" baseline="30000" dirty="0"/>
              <a:t>st</a:t>
            </a:r>
            <a:r>
              <a:rPr lang="en-GB" sz="3600" dirty="0"/>
              <a:t> July please </a:t>
            </a:r>
          </a:p>
        </p:txBody>
      </p:sp>
    </p:spTree>
    <p:extLst>
      <p:ext uri="{BB962C8B-B14F-4D97-AF65-F5344CB8AC3E}">
        <p14:creationId xmlns:p14="http://schemas.microsoft.com/office/powerpoint/2010/main" val="2495147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62214-F940-093A-86DE-E3FE9974FC43}"/>
              </a:ext>
            </a:extLst>
          </p:cNvPr>
          <p:cNvSpPr>
            <a:spLocks noGrp="1"/>
          </p:cNvSpPr>
          <p:nvPr>
            <p:ph type="ctrTitle"/>
          </p:nvPr>
        </p:nvSpPr>
        <p:spPr/>
        <p:txBody>
          <a:bodyPr>
            <a:normAutofit/>
          </a:bodyPr>
          <a:lstStyle/>
          <a:p>
            <a:r>
              <a:rPr lang="en-GB" sz="3200" u="sng" dirty="0">
                <a:latin typeface="Calibri" panose="020F0502020204030204" pitchFamily="34" charset="0"/>
                <a:cs typeface="Calibri" panose="020F0502020204030204" pitchFamily="34" charset="0"/>
              </a:rPr>
              <a:t>Other dates of importance: </a:t>
            </a:r>
            <a:br>
              <a:rPr lang="en-GB" sz="2400" dirty="0">
                <a:latin typeface="Calibri" panose="020F0502020204030204" pitchFamily="34" charset="0"/>
                <a:cs typeface="Calibri" panose="020F0502020204030204" pitchFamily="34" charset="0"/>
              </a:rPr>
            </a:br>
            <a:r>
              <a:rPr lang="en-GB" sz="2400" dirty="0">
                <a:latin typeface="Calibri" panose="020F0502020204030204" pitchFamily="34" charset="0"/>
                <a:cs typeface="Calibri" panose="020F0502020204030204" pitchFamily="34" charset="0"/>
              </a:rPr>
              <a:t>Sports Day 27</a:t>
            </a:r>
            <a:r>
              <a:rPr lang="en-GB" sz="2400" baseline="30000" dirty="0">
                <a:latin typeface="Calibri" panose="020F0502020204030204" pitchFamily="34" charset="0"/>
                <a:cs typeface="Calibri" panose="020F0502020204030204" pitchFamily="34" charset="0"/>
              </a:rPr>
              <a:t>th</a:t>
            </a:r>
            <a:r>
              <a:rPr lang="en-GB" sz="2400" dirty="0">
                <a:latin typeface="Calibri" panose="020F0502020204030204" pitchFamily="34" charset="0"/>
                <a:cs typeface="Calibri" panose="020F0502020204030204" pitchFamily="34" charset="0"/>
              </a:rPr>
              <a:t> June – back up 5</a:t>
            </a:r>
            <a:r>
              <a:rPr lang="en-GB" sz="2400" baseline="30000" dirty="0">
                <a:latin typeface="Calibri" panose="020F0502020204030204" pitchFamily="34" charset="0"/>
                <a:cs typeface="Calibri" panose="020F0502020204030204" pitchFamily="34" charset="0"/>
              </a:rPr>
              <a:t>th</a:t>
            </a:r>
            <a:r>
              <a:rPr lang="en-GB" sz="2400" dirty="0">
                <a:latin typeface="Calibri" panose="020F0502020204030204" pitchFamily="34" charset="0"/>
                <a:cs typeface="Calibri" panose="020F0502020204030204" pitchFamily="34" charset="0"/>
              </a:rPr>
              <a:t> July </a:t>
            </a:r>
            <a:br>
              <a:rPr lang="en-GB" sz="2400" dirty="0">
                <a:latin typeface="Calibri" panose="020F0502020204030204" pitchFamily="34" charset="0"/>
                <a:cs typeface="Calibri" panose="020F0502020204030204" pitchFamily="34" charset="0"/>
              </a:rPr>
            </a:br>
            <a:r>
              <a:rPr lang="en-GB" sz="2400" dirty="0">
                <a:latin typeface="Calibri" panose="020F0502020204030204" pitchFamily="34" charset="0"/>
                <a:cs typeface="Calibri" panose="020F0502020204030204" pitchFamily="34" charset="0"/>
              </a:rPr>
              <a:t>Transition Days 2</a:t>
            </a:r>
            <a:r>
              <a:rPr lang="en-GB" sz="2400" baseline="30000" dirty="0">
                <a:latin typeface="Calibri" panose="020F0502020204030204" pitchFamily="34" charset="0"/>
                <a:cs typeface="Calibri" panose="020F0502020204030204" pitchFamily="34" charset="0"/>
              </a:rPr>
              <a:t>nd</a:t>
            </a:r>
            <a:r>
              <a:rPr lang="en-GB" sz="2400" dirty="0">
                <a:latin typeface="Calibri" panose="020F0502020204030204" pitchFamily="34" charset="0"/>
                <a:cs typeface="Calibri" panose="020F0502020204030204" pitchFamily="34" charset="0"/>
              </a:rPr>
              <a:t> and 3</a:t>
            </a:r>
            <a:r>
              <a:rPr lang="en-GB" sz="2400" baseline="30000" dirty="0">
                <a:latin typeface="Calibri" panose="020F0502020204030204" pitchFamily="34" charset="0"/>
                <a:cs typeface="Calibri" panose="020F0502020204030204" pitchFamily="34" charset="0"/>
              </a:rPr>
              <a:t>rd</a:t>
            </a:r>
            <a:r>
              <a:rPr lang="en-GB" sz="2400" dirty="0">
                <a:latin typeface="Calibri" panose="020F0502020204030204" pitchFamily="34" charset="0"/>
                <a:cs typeface="Calibri" panose="020F0502020204030204" pitchFamily="34" charset="0"/>
              </a:rPr>
              <a:t> July</a:t>
            </a:r>
            <a:br>
              <a:rPr lang="en-GB" sz="2400" dirty="0">
                <a:latin typeface="Calibri" panose="020F0502020204030204" pitchFamily="34" charset="0"/>
                <a:cs typeface="Calibri" panose="020F0502020204030204" pitchFamily="34" charset="0"/>
              </a:rPr>
            </a:br>
            <a:r>
              <a:rPr lang="en-GB" sz="2400" dirty="0">
                <a:latin typeface="Calibri" panose="020F0502020204030204" pitchFamily="34" charset="0"/>
                <a:cs typeface="Calibri" panose="020F0502020204030204" pitchFamily="34" charset="0"/>
              </a:rPr>
              <a:t>Wizard of Oz performance 10</a:t>
            </a:r>
            <a:r>
              <a:rPr lang="en-GB" sz="2400" baseline="30000" dirty="0">
                <a:latin typeface="Calibri" panose="020F0502020204030204" pitchFamily="34" charset="0"/>
                <a:cs typeface="Calibri" panose="020F0502020204030204" pitchFamily="34" charset="0"/>
              </a:rPr>
              <a:t>th</a:t>
            </a:r>
            <a:r>
              <a:rPr lang="en-GB" sz="2400" dirty="0">
                <a:latin typeface="Calibri" panose="020F0502020204030204" pitchFamily="34" charset="0"/>
                <a:cs typeface="Calibri" panose="020F0502020204030204" pitchFamily="34" charset="0"/>
              </a:rPr>
              <a:t> and 11</a:t>
            </a:r>
            <a:r>
              <a:rPr lang="en-GB" sz="2400" baseline="30000" dirty="0">
                <a:latin typeface="Calibri" panose="020F0502020204030204" pitchFamily="34" charset="0"/>
                <a:cs typeface="Calibri" panose="020F0502020204030204" pitchFamily="34" charset="0"/>
              </a:rPr>
              <a:t>th</a:t>
            </a:r>
            <a:r>
              <a:rPr lang="en-GB" sz="2400" dirty="0">
                <a:latin typeface="Calibri" panose="020F0502020204030204" pitchFamily="34" charset="0"/>
                <a:cs typeface="Calibri" panose="020F0502020204030204" pitchFamily="34" charset="0"/>
              </a:rPr>
              <a:t> July 6pm start </a:t>
            </a:r>
            <a:br>
              <a:rPr lang="en-GB" sz="2400" dirty="0">
                <a:latin typeface="Calibri" panose="020F0502020204030204" pitchFamily="34" charset="0"/>
                <a:cs typeface="Calibri" panose="020F0502020204030204" pitchFamily="34" charset="0"/>
              </a:rPr>
            </a:br>
            <a:r>
              <a:rPr lang="en-GB" sz="2400" dirty="0">
                <a:latin typeface="Calibri" panose="020F0502020204030204" pitchFamily="34" charset="0"/>
                <a:cs typeface="Calibri" panose="020F0502020204030204" pitchFamily="34" charset="0"/>
              </a:rPr>
              <a:t>Reports and SATs results out 12</a:t>
            </a:r>
            <a:r>
              <a:rPr lang="en-GB" sz="2400" baseline="30000" dirty="0">
                <a:latin typeface="Calibri" panose="020F0502020204030204" pitchFamily="34" charset="0"/>
                <a:cs typeface="Calibri" panose="020F0502020204030204" pitchFamily="34" charset="0"/>
              </a:rPr>
              <a:t>th</a:t>
            </a:r>
            <a:r>
              <a:rPr lang="en-GB" sz="2400" dirty="0">
                <a:latin typeface="Calibri" panose="020F0502020204030204" pitchFamily="34" charset="0"/>
                <a:cs typeface="Calibri" panose="020F0502020204030204" pitchFamily="34" charset="0"/>
              </a:rPr>
              <a:t> July</a:t>
            </a:r>
            <a:br>
              <a:rPr lang="en-GB" sz="2400" dirty="0">
                <a:latin typeface="Calibri" panose="020F0502020204030204" pitchFamily="34" charset="0"/>
                <a:cs typeface="Calibri" panose="020F0502020204030204" pitchFamily="34" charset="0"/>
              </a:rPr>
            </a:br>
            <a:r>
              <a:rPr lang="en-GB" sz="2400" dirty="0">
                <a:latin typeface="Calibri" panose="020F0502020204030204" pitchFamily="34" charset="0"/>
                <a:cs typeface="Calibri" panose="020F0502020204030204" pitchFamily="34" charset="0"/>
              </a:rPr>
              <a:t>Leavers Service 24</a:t>
            </a:r>
            <a:r>
              <a:rPr lang="en-GB" sz="2400" baseline="30000" dirty="0">
                <a:latin typeface="Calibri" panose="020F0502020204030204" pitchFamily="34" charset="0"/>
                <a:cs typeface="Calibri" panose="020F0502020204030204" pitchFamily="34" charset="0"/>
              </a:rPr>
              <a:t>th</a:t>
            </a:r>
            <a:r>
              <a:rPr lang="en-GB" sz="2400" dirty="0">
                <a:latin typeface="Calibri" panose="020F0502020204030204" pitchFamily="34" charset="0"/>
                <a:cs typeface="Calibri" panose="020F0502020204030204" pitchFamily="34" charset="0"/>
              </a:rPr>
              <a:t> July 2pm start</a:t>
            </a:r>
          </a:p>
        </p:txBody>
      </p:sp>
    </p:spTree>
    <p:extLst>
      <p:ext uri="{BB962C8B-B14F-4D97-AF65-F5344CB8AC3E}">
        <p14:creationId xmlns:p14="http://schemas.microsoft.com/office/powerpoint/2010/main" val="1937541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cs typeface="Calibri" panose="020F0502020204030204" pitchFamily="34" charset="0"/>
              </a:rPr>
              <a:t>Where are we going?</a:t>
            </a:r>
          </a:p>
        </p:txBody>
      </p:sp>
      <p:pic>
        <p:nvPicPr>
          <p:cNvPr id="4" name="Content Placeholder 3"/>
          <p:cNvPicPr>
            <a:picLocks noGrp="1" noChangeAspect="1"/>
          </p:cNvPicPr>
          <p:nvPr>
            <p:ph idx="1"/>
          </p:nvPr>
        </p:nvPicPr>
        <p:blipFill>
          <a:blip r:embed="rId2"/>
          <a:stretch>
            <a:fillRect/>
          </a:stretch>
        </p:blipFill>
        <p:spPr>
          <a:xfrm>
            <a:off x="3868738" y="1493957"/>
            <a:ext cx="7315200" cy="3860560"/>
          </a:xfrm>
          <a:prstGeom prst="rect">
            <a:avLst/>
          </a:prstGeom>
        </p:spPr>
      </p:pic>
    </p:spTree>
    <p:extLst>
      <p:ext uri="{BB962C8B-B14F-4D97-AF65-F5344CB8AC3E}">
        <p14:creationId xmlns:p14="http://schemas.microsoft.com/office/powerpoint/2010/main" val="2316523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alibri" panose="020F0502020204030204" pitchFamily="34" charset="0"/>
                <a:cs typeface="Calibri" panose="020F0502020204030204" pitchFamily="34" charset="0"/>
              </a:rPr>
              <a:t>Charterhouse</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Residential Centre</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 - Owned by the Somerset CC</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 - In an area of Outstanding Natural Beauty</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 - Sole occupancy</a:t>
            </a:r>
            <a:br>
              <a:rPr lang="en-GB" dirty="0"/>
            </a:br>
            <a:endParaRPr lang="en-GB" dirty="0"/>
          </a:p>
        </p:txBody>
      </p:sp>
      <p:pic>
        <p:nvPicPr>
          <p:cNvPr id="4" name="Content Placeholder 3"/>
          <p:cNvPicPr>
            <a:picLocks noGrp="1" noChangeAspect="1"/>
          </p:cNvPicPr>
          <p:nvPr>
            <p:ph idx="1"/>
          </p:nvPr>
        </p:nvPicPr>
        <p:blipFill>
          <a:blip r:embed="rId2"/>
          <a:stretch>
            <a:fillRect/>
          </a:stretch>
        </p:blipFill>
        <p:spPr>
          <a:xfrm>
            <a:off x="3002356" y="190030"/>
            <a:ext cx="4792642" cy="2790237"/>
          </a:xfrm>
          <a:prstGeom prst="rect">
            <a:avLst/>
          </a:prstGeom>
        </p:spPr>
      </p:pic>
      <p:pic>
        <p:nvPicPr>
          <p:cNvPr id="5" name="Picture 4">
            <a:extLst>
              <a:ext uri="{FF2B5EF4-FFF2-40B4-BE49-F238E27FC236}">
                <a16:creationId xmlns:a16="http://schemas.microsoft.com/office/drawing/2014/main" id="{EECF0458-E8C0-79D4-2F6B-988E9FCB5BDF}"/>
              </a:ext>
            </a:extLst>
          </p:cNvPr>
          <p:cNvPicPr>
            <a:picLocks noChangeAspect="1"/>
          </p:cNvPicPr>
          <p:nvPr/>
        </p:nvPicPr>
        <p:blipFill>
          <a:blip r:embed="rId3"/>
          <a:stretch>
            <a:fillRect/>
          </a:stretch>
        </p:blipFill>
        <p:spPr>
          <a:xfrm>
            <a:off x="5845063" y="2517422"/>
            <a:ext cx="6094018" cy="4195309"/>
          </a:xfrm>
          <a:prstGeom prst="rect">
            <a:avLst/>
          </a:prstGeom>
        </p:spPr>
      </p:pic>
    </p:spTree>
    <p:extLst>
      <p:ext uri="{BB962C8B-B14F-4D97-AF65-F5344CB8AC3E}">
        <p14:creationId xmlns:p14="http://schemas.microsoft.com/office/powerpoint/2010/main" val="1644265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Calibri" panose="020F0502020204030204" pitchFamily="34" charset="0"/>
                <a:cs typeface="Calibri" panose="020F0502020204030204" pitchFamily="34" charset="0"/>
              </a:rPr>
              <a:t>Our aims...</a:t>
            </a:r>
          </a:p>
        </p:txBody>
      </p:sp>
      <p:sp>
        <p:nvSpPr>
          <p:cNvPr id="3" name="Content Placeholder 2"/>
          <p:cNvSpPr>
            <a:spLocks noGrp="1"/>
          </p:cNvSpPr>
          <p:nvPr>
            <p:ph idx="1"/>
          </p:nvPr>
        </p:nvSpPr>
        <p:spPr/>
        <p:txBody>
          <a:bodyPr/>
          <a:lstStyle/>
          <a:p>
            <a:r>
              <a:rPr lang="en-GB" sz="3600" dirty="0">
                <a:latin typeface="Calibri" panose="020F0502020204030204" pitchFamily="34" charset="0"/>
                <a:cs typeface="Calibri" panose="020F0502020204030204" pitchFamily="34" charset="0"/>
              </a:rPr>
              <a:t>Build confidence</a:t>
            </a:r>
          </a:p>
          <a:p>
            <a:r>
              <a:rPr lang="en-GB" sz="3600" dirty="0">
                <a:latin typeface="Calibri" panose="020F0502020204030204" pitchFamily="34" charset="0"/>
                <a:cs typeface="Calibri" panose="020F0502020204030204" pitchFamily="34" charset="0"/>
              </a:rPr>
              <a:t>Build teamwork skills</a:t>
            </a:r>
          </a:p>
          <a:p>
            <a:r>
              <a:rPr lang="en-GB" sz="3600" dirty="0">
                <a:latin typeface="Calibri" panose="020F0502020204030204" pitchFamily="34" charset="0"/>
                <a:cs typeface="Calibri" panose="020F0502020204030204" pitchFamily="34" charset="0"/>
              </a:rPr>
              <a:t>Take personal challenges</a:t>
            </a:r>
          </a:p>
          <a:p>
            <a:r>
              <a:rPr lang="en-GB" sz="3600" dirty="0">
                <a:latin typeface="Calibri" panose="020F0502020204030204" pitchFamily="34" charset="0"/>
                <a:cs typeface="Calibri" panose="020F0502020204030204" pitchFamily="34" charset="0"/>
              </a:rPr>
              <a:t>Take some risks – different for different children</a:t>
            </a:r>
          </a:p>
          <a:p>
            <a:endParaRPr lang="en-GB" dirty="0"/>
          </a:p>
        </p:txBody>
      </p:sp>
    </p:spTree>
    <p:extLst>
      <p:ext uri="{BB962C8B-B14F-4D97-AF65-F5344CB8AC3E}">
        <p14:creationId xmlns:p14="http://schemas.microsoft.com/office/powerpoint/2010/main" val="2751817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3" name="Content Placeholder 2"/>
          <p:cNvSpPr>
            <a:spLocks noGrp="1"/>
          </p:cNvSpPr>
          <p:nvPr>
            <p:ph idx="1"/>
          </p:nvPr>
        </p:nvSpPr>
        <p:spPr/>
        <p:txBody>
          <a:bodyPr/>
          <a:lstStyle/>
          <a:p>
            <a:r>
              <a:rPr lang="en-GB" sz="3600" dirty="0">
                <a:hlinkClick r:id="rId2"/>
              </a:rPr>
              <a:t>Video link on their website</a:t>
            </a:r>
            <a:endParaRPr lang="en-GB" sz="3600" dirty="0"/>
          </a:p>
          <a:p>
            <a:endParaRPr lang="en-GB" dirty="0"/>
          </a:p>
        </p:txBody>
      </p:sp>
    </p:spTree>
    <p:extLst>
      <p:ext uri="{BB962C8B-B14F-4D97-AF65-F5344CB8AC3E}">
        <p14:creationId xmlns:p14="http://schemas.microsoft.com/office/powerpoint/2010/main" val="267556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Calibri" panose="020F0502020204030204" pitchFamily="34" charset="0"/>
                <a:cs typeface="Calibri" panose="020F0502020204030204" pitchFamily="34" charset="0"/>
              </a:rPr>
              <a:t>Our days...</a:t>
            </a:r>
          </a:p>
        </p:txBody>
      </p:sp>
      <p:sp>
        <p:nvSpPr>
          <p:cNvPr id="3" name="Content Placeholder 2"/>
          <p:cNvSpPr>
            <a:spLocks noGrp="1"/>
          </p:cNvSpPr>
          <p:nvPr>
            <p:ph idx="1"/>
          </p:nvPr>
        </p:nvSpPr>
        <p:spPr>
          <a:xfrm>
            <a:off x="3869268" y="864108"/>
            <a:ext cx="7315200" cy="2725759"/>
          </a:xfrm>
        </p:spPr>
        <p:txBody>
          <a:bodyPr/>
          <a:lstStyle/>
          <a:p>
            <a:pPr marL="0" indent="0">
              <a:buNone/>
            </a:pPr>
            <a:r>
              <a:rPr lang="en-GB" sz="3200" b="1" dirty="0">
                <a:latin typeface="Calibri" panose="020F0502020204030204" pitchFamily="34" charset="0"/>
                <a:cs typeface="Calibri" panose="020F0502020204030204" pitchFamily="34" charset="0"/>
              </a:rPr>
              <a:t>Activities:</a:t>
            </a:r>
          </a:p>
          <a:p>
            <a:pPr marL="0" indent="0">
              <a:buNone/>
            </a:pPr>
            <a:r>
              <a:rPr lang="en-GB" sz="3200" dirty="0">
                <a:latin typeface="Calibri" panose="020F0502020204030204" pitchFamily="34" charset="0"/>
                <a:cs typeface="Calibri" panose="020F0502020204030204" pitchFamily="34" charset="0"/>
              </a:rPr>
              <a:t>Archery, caving, climbing, low ropes, team building games, orienteering</a:t>
            </a:r>
          </a:p>
          <a:p>
            <a:pPr marL="0" indent="0">
              <a:buNone/>
            </a:pPr>
            <a:r>
              <a:rPr lang="en-GB" sz="3200" dirty="0">
                <a:latin typeface="Calibri" panose="020F0502020204030204" pitchFamily="34" charset="0"/>
                <a:cs typeface="Calibri" panose="020F0502020204030204" pitchFamily="34" charset="0"/>
              </a:rPr>
              <a:t>Evening activities – wild games, disco</a:t>
            </a:r>
            <a:endParaRPr lang="en-GB" dirty="0">
              <a:latin typeface="Calibri" panose="020F0502020204030204" pitchFamily="34" charset="0"/>
              <a:cs typeface="Calibri" panose="020F0502020204030204" pitchFamily="34" charset="0"/>
            </a:endParaRPr>
          </a:p>
          <a:p>
            <a:endParaRPr lang="en-GB" dirty="0"/>
          </a:p>
        </p:txBody>
      </p:sp>
      <p:pic>
        <p:nvPicPr>
          <p:cNvPr id="5" name="Picture 4">
            <a:extLst>
              <a:ext uri="{FF2B5EF4-FFF2-40B4-BE49-F238E27FC236}">
                <a16:creationId xmlns:a16="http://schemas.microsoft.com/office/drawing/2014/main" id="{5E901337-58C8-AD2B-67DD-A74DBBCCFB12}"/>
              </a:ext>
            </a:extLst>
          </p:cNvPr>
          <p:cNvPicPr>
            <a:picLocks noChangeAspect="1"/>
          </p:cNvPicPr>
          <p:nvPr/>
        </p:nvPicPr>
        <p:blipFill>
          <a:blip r:embed="rId2"/>
          <a:stretch>
            <a:fillRect/>
          </a:stretch>
        </p:blipFill>
        <p:spPr>
          <a:xfrm>
            <a:off x="2693811" y="3729567"/>
            <a:ext cx="9029068" cy="1666522"/>
          </a:xfrm>
          <a:prstGeom prst="rect">
            <a:avLst/>
          </a:prstGeom>
        </p:spPr>
      </p:pic>
    </p:spTree>
    <p:extLst>
      <p:ext uri="{BB962C8B-B14F-4D97-AF65-F5344CB8AC3E}">
        <p14:creationId xmlns:p14="http://schemas.microsoft.com/office/powerpoint/2010/main" val="3153245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cs typeface="Calibri" panose="020F0502020204030204" pitchFamily="34" charset="0"/>
              </a:rPr>
              <a:t>Food!</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3 hot meals a day</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(Packed lunch on first day please)</a:t>
            </a:r>
          </a:p>
        </p:txBody>
      </p:sp>
      <p:pic>
        <p:nvPicPr>
          <p:cNvPr id="5" name="Content Placeholder 4"/>
          <p:cNvPicPr>
            <a:picLocks noGrp="1" noChangeAspect="1"/>
          </p:cNvPicPr>
          <p:nvPr>
            <p:ph idx="1"/>
          </p:nvPr>
        </p:nvPicPr>
        <p:blipFill>
          <a:blip r:embed="rId2"/>
          <a:stretch>
            <a:fillRect/>
          </a:stretch>
        </p:blipFill>
        <p:spPr>
          <a:xfrm>
            <a:off x="3761120" y="770710"/>
            <a:ext cx="7786445" cy="5487480"/>
          </a:xfrm>
          <a:prstGeom prst="rect">
            <a:avLst/>
          </a:prstGeom>
        </p:spPr>
      </p:pic>
    </p:spTree>
    <p:extLst>
      <p:ext uri="{BB962C8B-B14F-4D97-AF65-F5344CB8AC3E}">
        <p14:creationId xmlns:p14="http://schemas.microsoft.com/office/powerpoint/2010/main" val="605024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cs typeface="Calibri" panose="020F0502020204030204" pitchFamily="34" charset="0"/>
              </a:rPr>
              <a:t>Food!</a:t>
            </a:r>
          </a:p>
        </p:txBody>
      </p:sp>
      <p:sp>
        <p:nvSpPr>
          <p:cNvPr id="3" name="Content Placeholder 2"/>
          <p:cNvSpPr>
            <a:spLocks noGrp="1"/>
          </p:cNvSpPr>
          <p:nvPr>
            <p:ph idx="1"/>
          </p:nvPr>
        </p:nvSpPr>
        <p:spPr/>
        <p:txBody>
          <a:bodyPr>
            <a:noAutofit/>
          </a:bodyPr>
          <a:lstStyle/>
          <a:p>
            <a:r>
              <a:rPr lang="en-GB" sz="2800" dirty="0">
                <a:latin typeface="Calibri" panose="020F0502020204030204" pitchFamily="34" charset="0"/>
                <a:cs typeface="Calibri" panose="020F0502020204030204" pitchFamily="34" charset="0"/>
              </a:rPr>
              <a:t>All diets catered for and always a vegetarian option</a:t>
            </a:r>
          </a:p>
          <a:p>
            <a:r>
              <a:rPr lang="en-GB" sz="2800" dirty="0">
                <a:latin typeface="Calibri" panose="020F0502020204030204" pitchFamily="34" charset="0"/>
                <a:cs typeface="Calibri" panose="020F0502020204030204" pitchFamily="34" charset="0"/>
              </a:rPr>
              <a:t>Children will be encouraged to try food but will not be forced to eat anything that they don’t want to</a:t>
            </a:r>
          </a:p>
          <a:p>
            <a:r>
              <a:rPr lang="en-GB" sz="2800" dirty="0">
                <a:latin typeface="Calibri" panose="020F0502020204030204" pitchFamily="34" charset="0"/>
                <a:cs typeface="Calibri" panose="020F0502020204030204" pitchFamily="34" charset="0"/>
              </a:rPr>
              <a:t>Hot options at all meals</a:t>
            </a:r>
          </a:p>
          <a:p>
            <a:r>
              <a:rPr lang="en-GB" sz="2800" dirty="0">
                <a:latin typeface="Calibri" panose="020F0502020204030204" pitchFamily="34" charset="0"/>
                <a:cs typeface="Calibri" panose="020F0502020204030204" pitchFamily="34" charset="0"/>
              </a:rPr>
              <a:t>We are the only school on site: </a:t>
            </a:r>
          </a:p>
          <a:p>
            <a:r>
              <a:rPr lang="en-GB" sz="2800" dirty="0">
                <a:latin typeface="Calibri" panose="020F0502020204030204" pitchFamily="34" charset="0"/>
                <a:cs typeface="Calibri" panose="020F0502020204030204" pitchFamily="34" charset="0"/>
              </a:rPr>
              <a:t>Breakfast 7:30 - 8.30</a:t>
            </a:r>
          </a:p>
          <a:p>
            <a:r>
              <a:rPr lang="en-GB" sz="2800" dirty="0">
                <a:latin typeface="Calibri" panose="020F0502020204030204" pitchFamily="34" charset="0"/>
                <a:cs typeface="Calibri" panose="020F0502020204030204" pitchFamily="34" charset="0"/>
              </a:rPr>
              <a:t>Lunch – 12:00 - 12.45</a:t>
            </a:r>
          </a:p>
          <a:p>
            <a:r>
              <a:rPr lang="en-GB" sz="2800" dirty="0">
                <a:latin typeface="Calibri" panose="020F0502020204030204" pitchFamily="34" charset="0"/>
                <a:cs typeface="Calibri" panose="020F0502020204030204" pitchFamily="34" charset="0"/>
              </a:rPr>
              <a:t>Evening meal – 18.00 – 19:00</a:t>
            </a:r>
          </a:p>
        </p:txBody>
      </p:sp>
    </p:spTree>
    <p:extLst>
      <p:ext uri="{BB962C8B-B14F-4D97-AF65-F5344CB8AC3E}">
        <p14:creationId xmlns:p14="http://schemas.microsoft.com/office/powerpoint/2010/main" val="44813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latin typeface="Calibri" panose="020F0502020204030204" pitchFamily="34" charset="0"/>
                <a:cs typeface="Calibri" panose="020F0502020204030204" pitchFamily="34" charset="0"/>
              </a:rPr>
              <a:t>Bedrooms</a:t>
            </a:r>
            <a:br>
              <a:rPr lang="en-GB" sz="4800" dirty="0">
                <a:latin typeface="Calibri" panose="020F0502020204030204" pitchFamily="34" charset="0"/>
                <a:cs typeface="Calibri" panose="020F0502020204030204" pitchFamily="34" charset="0"/>
              </a:rPr>
            </a:br>
            <a:br>
              <a:rPr lang="en-GB" sz="4800" dirty="0">
                <a:latin typeface="Calibri" panose="020F0502020204030204" pitchFamily="34" charset="0"/>
                <a:cs typeface="Calibri" panose="020F0502020204030204" pitchFamily="34" charset="0"/>
              </a:rPr>
            </a:br>
            <a:r>
              <a:rPr lang="en-GB" sz="2800" dirty="0">
                <a:latin typeface="Calibri" panose="020F0502020204030204" pitchFamily="34" charset="0"/>
                <a:cs typeface="Calibri" panose="020F0502020204030204" pitchFamily="34" charset="0"/>
              </a:rPr>
              <a:t>Rooms of 6 with one, 8 most have ensuites</a:t>
            </a:r>
            <a:endParaRPr lang="en-GB" sz="4800" dirty="0">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a:blip r:embed="rId2"/>
          <a:stretch>
            <a:fillRect/>
          </a:stretch>
        </p:blipFill>
        <p:spPr>
          <a:xfrm>
            <a:off x="3683727" y="609369"/>
            <a:ext cx="7876902" cy="5770152"/>
          </a:xfrm>
          <a:prstGeom prst="rect">
            <a:avLst/>
          </a:prstGeom>
        </p:spPr>
      </p:pic>
    </p:spTree>
    <p:extLst>
      <p:ext uri="{BB962C8B-B14F-4D97-AF65-F5344CB8AC3E}">
        <p14:creationId xmlns:p14="http://schemas.microsoft.com/office/powerpoint/2010/main" val="667426685"/>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137</TotalTime>
  <Words>476</Words>
  <Application>Microsoft Macintosh PowerPoint</Application>
  <PresentationFormat>Widescreen</PresentationFormat>
  <Paragraphs>29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Corbel</vt:lpstr>
      <vt:lpstr>Wingdings 2</vt:lpstr>
      <vt:lpstr>Frame</vt:lpstr>
      <vt:lpstr>Year 6 Residential visit 2024 Charterhouse 15th, 16th, 17th July</vt:lpstr>
      <vt:lpstr>Where are we going?</vt:lpstr>
      <vt:lpstr>Charterhouse Residential Centre  - Owned by the Somerset CC  - In an area of Outstanding Natural Beauty  - Sole occupancy </vt:lpstr>
      <vt:lpstr>Our aims...</vt:lpstr>
      <vt:lpstr>PowerPoint Presentation</vt:lpstr>
      <vt:lpstr>Our days...</vt:lpstr>
      <vt:lpstr>Food! 3 hot meals a day (Packed lunch on first day please)</vt:lpstr>
      <vt:lpstr>Food!</vt:lpstr>
      <vt:lpstr>Bedrooms  Rooms of 6 with one, 8 most have ensuites</vt:lpstr>
      <vt:lpstr>Accommodation: Indoors Bunk beds Most rooms are en suite Toilets and shower rooms close by if not</vt:lpstr>
      <vt:lpstr>Things to remember: CHECK the Kit list! Plenty of old clothes Nothing precious Try to pack together to make sure they know what is theirs Bin bag for wet stuff is essential No electronic devices– small card games and notepads encouraged Some find a clock useful to have in their room but not essential </vt:lpstr>
      <vt:lpstr>Things to remember: 1) Bedding – sleeping bag and pillow 2) Weather – all possibilities though hopefully sunny 3) No gadgets or money 4) Packed lunch for day 1 in disposable wrappings please 5) Refillable water bottle, named please 6) Sweets.... (one small bag)</vt:lpstr>
      <vt:lpstr>Medication All needs to be labelled with child’s name and dose and timings And appear on the medical form handed in beforehand  Needs to be given to us on the day Calpol just in case is fine! Please let us know any common issues that could occur overnight</vt:lpstr>
      <vt:lpstr>Any questions?   Class email is always open if you think of anything.  Make sure you take a kit list and a medical form  Medical to be returned by the 1st July please </vt:lpstr>
      <vt:lpstr>Other dates of importance:  Sports Day 27th June – back up 5th July  Transition Days 2nd and 3rd July Wizard of Oz performance 10th and 11th July 6pm start  Reports and SATs results out 12th July Leavers Service 24th July 2pm start</vt:lpstr>
    </vt:vector>
  </TitlesOfParts>
  <Company>Trull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Residential visit 2023 Charterhouse May to May</dc:title>
  <dc:creator>Louise.Atkins - SCH.369</dc:creator>
  <cp:lastModifiedBy>David Bond</cp:lastModifiedBy>
  <cp:revision>13</cp:revision>
  <dcterms:created xsi:type="dcterms:W3CDTF">2023-04-24T18:58:02Z</dcterms:created>
  <dcterms:modified xsi:type="dcterms:W3CDTF">2024-06-18T17:30:05Z</dcterms:modified>
</cp:coreProperties>
</file>