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0" r:id="rId4"/>
    <p:sldId id="266" r:id="rId5"/>
    <p:sldId id="267" r:id="rId6"/>
    <p:sldId id="259" r:id="rId7"/>
    <p:sldId id="260" r:id="rId8"/>
    <p:sldId id="261" r:id="rId9"/>
    <p:sldId id="262" r:id="rId10"/>
    <p:sldId id="269" r:id="rId11"/>
    <p:sldId id="273" r:id="rId12"/>
    <p:sldId id="264" r:id="rId13"/>
    <p:sldId id="263" r:id="rId14"/>
    <p:sldId id="265"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0025"/>
    <a:srgbClr val="98003C"/>
    <a:srgbClr val="FF0000"/>
    <a:srgbClr val="FF00FF"/>
    <a:srgbClr val="FF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9EB70-4004-036B-40FA-560E776E4133}" v="139" dt="2023-09-14T12:47:18.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0" y="10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6/11/relationships/changesInfo" Target="changesInfos/changesInfo1.xml"/><Relationship Id="rId2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Wilkins" userId="S::clare.wilkins@trullschool.co.uk::ff5c4b75-a5e8-4888-ba53-0e0aad412911" providerId="AD" clId="Web-{1D59EB70-4004-036B-40FA-560E776E4133}"/>
    <pc:docChg chg="addSld modSld">
      <pc:chgData name="Clare Wilkins" userId="S::clare.wilkins@trullschool.co.uk::ff5c4b75-a5e8-4888-ba53-0e0aad412911" providerId="AD" clId="Web-{1D59EB70-4004-036B-40FA-560E776E4133}" dt="2023-09-14T12:42:21.894" v="134" actId="20577"/>
      <pc:docMkLst>
        <pc:docMk/>
      </pc:docMkLst>
      <pc:sldChg chg="modSp">
        <pc:chgData name="Clare Wilkins" userId="S::clare.wilkins@trullschool.co.uk::ff5c4b75-a5e8-4888-ba53-0e0aad412911" providerId="AD" clId="Web-{1D59EB70-4004-036B-40FA-560E776E4133}" dt="2023-09-14T12:36:33.124" v="53" actId="20577"/>
        <pc:sldMkLst>
          <pc:docMk/>
          <pc:sldMk cId="4107885721" sldId="259"/>
        </pc:sldMkLst>
        <pc:spChg chg="mod">
          <ac:chgData name="Clare Wilkins" userId="S::clare.wilkins@trullschool.co.uk::ff5c4b75-a5e8-4888-ba53-0e0aad412911" providerId="AD" clId="Web-{1D59EB70-4004-036B-40FA-560E776E4133}" dt="2023-09-14T12:36:33.124" v="53" actId="20577"/>
          <ac:spMkLst>
            <pc:docMk/>
            <pc:sldMk cId="4107885721" sldId="259"/>
            <ac:spMk id="3" creationId="{00000000-0000-0000-0000-000000000000}"/>
          </ac:spMkLst>
        </pc:spChg>
      </pc:sldChg>
      <pc:sldChg chg="modSp">
        <pc:chgData name="Clare Wilkins" userId="S::clare.wilkins@trullschool.co.uk::ff5c4b75-a5e8-4888-ba53-0e0aad412911" providerId="AD" clId="Web-{1D59EB70-4004-036B-40FA-560E776E4133}" dt="2023-09-14T12:41:21.093" v="131" actId="20577"/>
        <pc:sldMkLst>
          <pc:docMk/>
          <pc:sldMk cId="2325400199" sldId="262"/>
        </pc:sldMkLst>
        <pc:spChg chg="mod">
          <ac:chgData name="Clare Wilkins" userId="S::clare.wilkins@trullschool.co.uk::ff5c4b75-a5e8-4888-ba53-0e0aad412911" providerId="AD" clId="Web-{1D59EB70-4004-036B-40FA-560E776E4133}" dt="2023-09-14T12:41:21.093" v="131" actId="20577"/>
          <ac:spMkLst>
            <pc:docMk/>
            <pc:sldMk cId="2325400199" sldId="262"/>
            <ac:spMk id="3" creationId="{00000000-0000-0000-0000-000000000000}"/>
          </ac:spMkLst>
        </pc:spChg>
      </pc:sldChg>
      <pc:sldChg chg="modSp">
        <pc:chgData name="Clare Wilkins" userId="S::clare.wilkins@trullschool.co.uk::ff5c4b75-a5e8-4888-ba53-0e0aad412911" providerId="AD" clId="Web-{1D59EB70-4004-036B-40FA-560E776E4133}" dt="2023-09-14T12:40:39.700" v="118" actId="20577"/>
        <pc:sldMkLst>
          <pc:docMk/>
          <pc:sldMk cId="3128000151" sldId="263"/>
        </pc:sldMkLst>
        <pc:spChg chg="mod">
          <ac:chgData name="Clare Wilkins" userId="S::clare.wilkins@trullschool.co.uk::ff5c4b75-a5e8-4888-ba53-0e0aad412911" providerId="AD" clId="Web-{1D59EB70-4004-036B-40FA-560E776E4133}" dt="2023-09-14T12:40:39.700" v="118" actId="20577"/>
          <ac:spMkLst>
            <pc:docMk/>
            <pc:sldMk cId="3128000151" sldId="263"/>
            <ac:spMk id="3" creationId="{00000000-0000-0000-0000-000000000000}"/>
          </ac:spMkLst>
        </pc:spChg>
      </pc:sldChg>
      <pc:sldChg chg="modSp">
        <pc:chgData name="Clare Wilkins" userId="S::clare.wilkins@trullschool.co.uk::ff5c4b75-a5e8-4888-ba53-0e0aad412911" providerId="AD" clId="Web-{1D59EB70-4004-036B-40FA-560E776E4133}" dt="2023-09-14T12:42:21.894" v="134" actId="20577"/>
        <pc:sldMkLst>
          <pc:docMk/>
          <pc:sldMk cId="2869232883" sldId="265"/>
        </pc:sldMkLst>
        <pc:spChg chg="mod">
          <ac:chgData name="Clare Wilkins" userId="S::clare.wilkins@trullschool.co.uk::ff5c4b75-a5e8-4888-ba53-0e0aad412911" providerId="AD" clId="Web-{1D59EB70-4004-036B-40FA-560E776E4133}" dt="2023-09-14T12:42:21.894" v="134" actId="20577"/>
          <ac:spMkLst>
            <pc:docMk/>
            <pc:sldMk cId="2869232883" sldId="265"/>
            <ac:spMk id="3" creationId="{00000000-0000-0000-0000-000000000000}"/>
          </ac:spMkLst>
        </pc:spChg>
      </pc:sldChg>
      <pc:sldChg chg="modSp">
        <pc:chgData name="Clare Wilkins" userId="S::clare.wilkins@trullschool.co.uk::ff5c4b75-a5e8-4888-ba53-0e0aad412911" providerId="AD" clId="Web-{1D59EB70-4004-036B-40FA-560E776E4133}" dt="2023-09-14T12:38:51.444" v="85" actId="20577"/>
        <pc:sldMkLst>
          <pc:docMk/>
          <pc:sldMk cId="2457532153" sldId="269"/>
        </pc:sldMkLst>
        <pc:spChg chg="mod">
          <ac:chgData name="Clare Wilkins" userId="S::clare.wilkins@trullschool.co.uk::ff5c4b75-a5e8-4888-ba53-0e0aad412911" providerId="AD" clId="Web-{1D59EB70-4004-036B-40FA-560E776E4133}" dt="2023-09-14T12:38:51.444" v="85" actId="20577"/>
          <ac:spMkLst>
            <pc:docMk/>
            <pc:sldMk cId="2457532153" sldId="269"/>
            <ac:spMk id="3" creationId="{00000000-0000-0000-0000-000000000000}"/>
          </ac:spMkLst>
        </pc:spChg>
      </pc:sldChg>
      <pc:sldChg chg="modSp">
        <pc:chgData name="Clare Wilkins" userId="S::clare.wilkins@trullschool.co.uk::ff5c4b75-a5e8-4888-ba53-0e0aad412911" providerId="AD" clId="Web-{1D59EB70-4004-036B-40FA-560E776E4133}" dt="2023-09-14T12:35:13.276" v="52" actId="20577"/>
        <pc:sldMkLst>
          <pc:docMk/>
          <pc:sldMk cId="2802598372" sldId="270"/>
        </pc:sldMkLst>
        <pc:spChg chg="mod">
          <ac:chgData name="Clare Wilkins" userId="S::clare.wilkins@trullschool.co.uk::ff5c4b75-a5e8-4888-ba53-0e0aad412911" providerId="AD" clId="Web-{1D59EB70-4004-036B-40FA-560E776E4133}" dt="2023-09-14T12:35:13.276" v="52" actId="20577"/>
          <ac:spMkLst>
            <pc:docMk/>
            <pc:sldMk cId="2802598372" sldId="270"/>
            <ac:spMk id="3" creationId="{00000000-0000-0000-0000-000000000000}"/>
          </ac:spMkLst>
        </pc:spChg>
      </pc:sldChg>
      <pc:sldChg chg="modSp new">
        <pc:chgData name="Clare Wilkins" userId="S::clare.wilkins@trullschool.co.uk::ff5c4b75-a5e8-4888-ba53-0e0aad412911" providerId="AD" clId="Web-{1D59EB70-4004-036B-40FA-560E776E4133}" dt="2023-09-14T12:39:26.103" v="86" actId="20577"/>
        <pc:sldMkLst>
          <pc:docMk/>
          <pc:sldMk cId="248033982" sldId="273"/>
        </pc:sldMkLst>
        <pc:spChg chg="mod">
          <ac:chgData name="Clare Wilkins" userId="S::clare.wilkins@trullschool.co.uk::ff5c4b75-a5e8-4888-ba53-0e0aad412911" providerId="AD" clId="Web-{1D59EB70-4004-036B-40FA-560E776E4133}" dt="2023-09-13T15:31:55.026" v="1" actId="14100"/>
          <ac:spMkLst>
            <pc:docMk/>
            <pc:sldMk cId="248033982" sldId="273"/>
            <ac:spMk id="2" creationId="{D3562662-CCD9-F3F5-23BB-79D16D23D330}"/>
          </ac:spMkLst>
        </pc:spChg>
        <pc:spChg chg="mod">
          <ac:chgData name="Clare Wilkins" userId="S::clare.wilkins@trullschool.co.uk::ff5c4b75-a5e8-4888-ba53-0e0aad412911" providerId="AD" clId="Web-{1D59EB70-4004-036B-40FA-560E776E4133}" dt="2023-09-14T12:39:26.103" v="86" actId="20577"/>
          <ac:spMkLst>
            <pc:docMk/>
            <pc:sldMk cId="248033982" sldId="273"/>
            <ac:spMk id="3" creationId="{6FFBFBF4-3FA0-55D4-18E8-D98F43D65BD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6F3C-B97A-4B50-94AB-7F3ADC9A1449}" type="datetimeFigureOut">
              <a:rPr lang="en-GB" smtClean="0"/>
              <a:t>14/09/23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213418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6F3C-B97A-4B50-94AB-7F3ADC9A1449}" type="datetimeFigureOut">
              <a:rPr lang="en-GB" smtClean="0"/>
              <a:t>14/09/23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143725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6F3C-B97A-4B50-94AB-7F3ADC9A1449}" type="datetimeFigureOut">
              <a:rPr lang="en-GB" smtClean="0"/>
              <a:t>14/09/23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71407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6F3C-B97A-4B50-94AB-7F3ADC9A1449}" type="datetimeFigureOut">
              <a:rPr lang="en-GB" smtClean="0"/>
              <a:t>14/09/23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116309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6F3C-B97A-4B50-94AB-7F3ADC9A1449}" type="datetimeFigureOut">
              <a:rPr lang="en-GB" smtClean="0"/>
              <a:t>14/09/23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92002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6F3C-B97A-4B50-94AB-7F3ADC9A1449}" type="datetimeFigureOut">
              <a:rPr lang="en-GB" smtClean="0"/>
              <a:t>14/09/23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284739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6F3C-B97A-4B50-94AB-7F3ADC9A1449}" type="datetimeFigureOut">
              <a:rPr lang="en-GB" smtClean="0"/>
              <a:t>14/09/23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162050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6F3C-B97A-4B50-94AB-7F3ADC9A1449}" type="datetimeFigureOut">
              <a:rPr lang="en-GB" smtClean="0"/>
              <a:t>14/09/23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242164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6F3C-B97A-4B50-94AB-7F3ADC9A1449}" type="datetimeFigureOut">
              <a:rPr lang="en-GB" smtClean="0"/>
              <a:t>14/09/23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309846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6F3C-B97A-4B50-94AB-7F3ADC9A1449}" type="datetimeFigureOut">
              <a:rPr lang="en-GB" smtClean="0"/>
              <a:t>14/09/23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270289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6F3C-B97A-4B50-94AB-7F3ADC9A1449}" type="datetimeFigureOut">
              <a:rPr lang="en-GB" smtClean="0"/>
              <a:t>14/09/23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36676-21B0-462E-9544-D3BD0FF6F64F}" type="slidenum">
              <a:rPr lang="en-GB" smtClean="0"/>
              <a:t>‹#›</a:t>
            </a:fld>
            <a:endParaRPr lang="en-GB"/>
          </a:p>
        </p:txBody>
      </p:sp>
    </p:spTree>
    <p:extLst>
      <p:ext uri="{BB962C8B-B14F-4D97-AF65-F5344CB8AC3E}">
        <p14:creationId xmlns:p14="http://schemas.microsoft.com/office/powerpoint/2010/main" val="3005724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6F3C-B97A-4B50-94AB-7F3ADC9A1449}" type="datetimeFigureOut">
              <a:rPr lang="en-GB" smtClean="0"/>
              <a:t>14/09/23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36676-21B0-462E-9544-D3BD0FF6F64F}" type="slidenum">
              <a:rPr lang="en-GB" smtClean="0"/>
              <a:t>‹#›</a:t>
            </a:fld>
            <a:endParaRPr lang="en-GB"/>
          </a:p>
        </p:txBody>
      </p:sp>
    </p:spTree>
    <p:extLst>
      <p:ext uri="{BB962C8B-B14F-4D97-AF65-F5344CB8AC3E}">
        <p14:creationId xmlns:p14="http://schemas.microsoft.com/office/powerpoint/2010/main" val="80879544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 Id="rId3"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owan.Class@TrullSchool.co.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00"/>
                </a:solidFill>
              </a:rPr>
              <a:t>Rowan Class</a:t>
            </a:r>
          </a:p>
        </p:txBody>
      </p:sp>
      <p:pic>
        <p:nvPicPr>
          <p:cNvPr id="4" name="Content Placeholder 3"/>
          <p:cNvPicPr>
            <a:picLocks noGrp="1" noChangeAspect="1"/>
          </p:cNvPicPr>
          <p:nvPr>
            <p:ph idx="1"/>
          </p:nvPr>
        </p:nvPicPr>
        <p:blipFill>
          <a:blip r:embed="rId2"/>
          <a:srcRect t="-4996" b="-4996"/>
          <a:stretch>
            <a:fillRect/>
          </a:stretch>
        </p:blipFill>
        <p:spPr/>
      </p:pic>
    </p:spTree>
    <p:extLst>
      <p:ext uri="{BB962C8B-B14F-4D97-AF65-F5344CB8AC3E}">
        <p14:creationId xmlns:p14="http://schemas.microsoft.com/office/powerpoint/2010/main" val="348790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60000"/>
                    <a:lumOff val="40000"/>
                  </a:schemeClr>
                </a:solidFill>
              </a:rPr>
              <a:t>Keeping safe online</a:t>
            </a: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r>
              <a:rPr lang="en-US" dirty="0"/>
              <a:t>E-safety lessons in school focus on:</a:t>
            </a:r>
          </a:p>
          <a:p>
            <a:pPr marL="0" indent="0">
              <a:buNone/>
            </a:pPr>
            <a:r>
              <a:rPr lang="en-US" dirty="0"/>
              <a:t>    - keeping personal information safe.</a:t>
            </a:r>
          </a:p>
          <a:p>
            <a:pPr marL="0" indent="0">
              <a:buNone/>
            </a:pPr>
            <a:r>
              <a:rPr lang="en-US" dirty="0"/>
              <a:t>    - knowing the difference between real friends and online friends.</a:t>
            </a:r>
            <a:endParaRPr lang="en-US" dirty="0">
              <a:cs typeface="Calibri"/>
            </a:endParaRPr>
          </a:p>
          <a:p>
            <a:pPr marL="0" indent="0">
              <a:buNone/>
            </a:pPr>
            <a:r>
              <a:rPr lang="en-US" dirty="0"/>
              <a:t>    - knowing what to do if a situation online makes you feel uncomfortable.</a:t>
            </a:r>
          </a:p>
          <a:p>
            <a:pPr marL="0" indent="0">
              <a:buNone/>
            </a:pPr>
            <a:r>
              <a:rPr lang="en-US" dirty="0"/>
              <a:t>    - knowing why it is important to act responsibly online. </a:t>
            </a:r>
          </a:p>
          <a:p>
            <a:pPr marL="0" indent="0">
              <a:buNone/>
            </a:pPr>
            <a:r>
              <a:rPr lang="en-US" dirty="0"/>
              <a:t>Please keep a watchful eye on what and how your children are doing online, establishing a culture of openness and honesty. </a:t>
            </a:r>
            <a:endParaRPr lang="en-US" dirty="0">
              <a:cs typeface="Calibri"/>
            </a:endParaRPr>
          </a:p>
        </p:txBody>
      </p:sp>
    </p:spTree>
    <p:extLst>
      <p:ext uri="{BB962C8B-B14F-4D97-AF65-F5344CB8AC3E}">
        <p14:creationId xmlns:p14="http://schemas.microsoft.com/office/powerpoint/2010/main" val="245753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62662-CCD9-F3F5-23BB-79D16D23D330}"/>
              </a:ext>
            </a:extLst>
          </p:cNvPr>
          <p:cNvSpPr>
            <a:spLocks noGrp="1"/>
          </p:cNvSpPr>
          <p:nvPr>
            <p:ph type="title"/>
          </p:nvPr>
        </p:nvSpPr>
        <p:spPr>
          <a:xfrm>
            <a:off x="457200" y="274638"/>
            <a:ext cx="8229600" cy="125785"/>
          </a:xfrm>
        </p:spPr>
        <p:txBody>
          <a:bodyPr>
            <a:normAutofit fontScale="90000"/>
          </a:bodyPr>
          <a:lstStyle/>
          <a:p>
            <a:endParaRPr lang="en-GB"/>
          </a:p>
        </p:txBody>
      </p:sp>
      <p:sp>
        <p:nvSpPr>
          <p:cNvPr id="3" name="Content Placeholder 2">
            <a:extLst>
              <a:ext uri="{FF2B5EF4-FFF2-40B4-BE49-F238E27FC236}">
                <a16:creationId xmlns:a16="http://schemas.microsoft.com/office/drawing/2014/main" xmlns="" id="{6FFBFBF4-3FA0-55D4-18E8-D98F43D65BD6}"/>
              </a:ext>
            </a:extLst>
          </p:cNvPr>
          <p:cNvSpPr>
            <a:spLocks noGrp="1"/>
          </p:cNvSpPr>
          <p:nvPr>
            <p:ph idx="1"/>
          </p:nvPr>
        </p:nvSpPr>
        <p:spPr>
          <a:xfrm>
            <a:off x="457200" y="342354"/>
            <a:ext cx="8229600" cy="6232258"/>
          </a:xfrm>
        </p:spPr>
        <p:txBody>
          <a:bodyPr vert="horz" lIns="91440" tIns="45720" rIns="91440" bIns="45720" rtlCol="0" anchor="t">
            <a:normAutofit/>
          </a:bodyPr>
          <a:lstStyle/>
          <a:p>
            <a:pPr marL="0" indent="0" algn="ctr">
              <a:buNone/>
            </a:pPr>
            <a:r>
              <a:rPr lang="en-GB" sz="2800" b="1" u="sng" dirty="0">
                <a:solidFill>
                  <a:srgbClr val="E64823"/>
                </a:solidFill>
                <a:ea typeface="+mn-lt"/>
                <a:cs typeface="+mn-lt"/>
              </a:rPr>
              <a:t>Keeping Safe Online</a:t>
            </a:r>
            <a:endParaRPr lang="en-GB">
              <a:cs typeface="Calibri"/>
            </a:endParaRPr>
          </a:p>
          <a:p>
            <a:pPr marL="0" indent="0" algn="ctr">
              <a:buNone/>
            </a:pPr>
            <a:r>
              <a:rPr lang="en-GB" sz="2800" b="1" u="sng" dirty="0">
                <a:solidFill>
                  <a:srgbClr val="E64823"/>
                </a:solidFill>
                <a:ea typeface="+mn-lt"/>
                <a:cs typeface="+mn-lt"/>
              </a:rPr>
              <a:t>Rowan Class E-Safety Golden Rules</a:t>
            </a:r>
            <a:endParaRPr lang="en-GB">
              <a:cs typeface="Calibri"/>
            </a:endParaRPr>
          </a:p>
          <a:p>
            <a:pPr algn="ctr"/>
            <a:endParaRPr lang="en-GB"/>
          </a:p>
          <a:p>
            <a:r>
              <a:rPr lang="en-GB" sz="2200" dirty="0">
                <a:ea typeface="+mn-lt"/>
                <a:cs typeface="+mn-lt"/>
              </a:rPr>
              <a:t>Always be polite and friendly online.</a:t>
            </a:r>
            <a:endParaRPr lang="en-GB" dirty="0"/>
          </a:p>
          <a:p>
            <a:endParaRPr lang="en-GB" sz="2200" dirty="0">
              <a:cs typeface="Calibri"/>
            </a:endParaRPr>
          </a:p>
          <a:p>
            <a:r>
              <a:rPr lang="en-GB" sz="2200" dirty="0">
                <a:ea typeface="+mn-lt"/>
                <a:cs typeface="+mn-lt"/>
              </a:rPr>
              <a:t>Ask a trusted adult before you use technology.</a:t>
            </a:r>
            <a:endParaRPr lang="en-GB" dirty="0"/>
          </a:p>
          <a:p>
            <a:endParaRPr lang="en-GB" sz="2200" dirty="0">
              <a:ea typeface="+mn-lt"/>
              <a:cs typeface="+mn-lt"/>
            </a:endParaRPr>
          </a:p>
          <a:p>
            <a:r>
              <a:rPr lang="en-GB" sz="2200" dirty="0">
                <a:ea typeface="+mn-lt"/>
                <a:cs typeface="+mn-lt"/>
              </a:rPr>
              <a:t>Keep your personal information private - do not tell others your name, address, school, phone numbers or passwords.</a:t>
            </a:r>
            <a:br>
              <a:rPr lang="en-GB" sz="2200" dirty="0">
                <a:ea typeface="+mn-lt"/>
                <a:cs typeface="+mn-lt"/>
              </a:rPr>
            </a:br>
            <a:endParaRPr lang="en-GB" sz="2200" dirty="0">
              <a:ea typeface="+mn-lt"/>
              <a:cs typeface="+mn-lt"/>
            </a:endParaRPr>
          </a:p>
          <a:p>
            <a:r>
              <a:rPr lang="en-GB" sz="2200" dirty="0">
                <a:ea typeface="+mn-lt"/>
                <a:cs typeface="+mn-lt"/>
              </a:rPr>
              <a:t>Tell a trusted adult if you are worried or uncomfortable by something you see or hear online.</a:t>
            </a:r>
            <a:br>
              <a:rPr lang="en-GB" sz="2200" dirty="0">
                <a:ea typeface="+mn-lt"/>
                <a:cs typeface="+mn-lt"/>
              </a:rPr>
            </a:br>
            <a:r>
              <a:rPr lang="en-GB" sz="2200" dirty="0">
                <a:ea typeface="+mn-lt"/>
                <a:cs typeface="+mn-lt"/>
              </a:rPr>
              <a:t> </a:t>
            </a:r>
            <a:endParaRPr lang="en-GB" dirty="0"/>
          </a:p>
          <a:p>
            <a:r>
              <a:rPr lang="en-GB" sz="2200" dirty="0">
                <a:ea typeface="+mn-lt"/>
                <a:cs typeface="+mn-lt"/>
              </a:rPr>
              <a:t>Be aware of how long you spend on technology. Set a timer.</a:t>
            </a:r>
            <a:endParaRPr lang="en-GB" dirty="0"/>
          </a:p>
          <a:p>
            <a:endParaRPr lang="en-GB" dirty="0">
              <a:cs typeface="Calibri"/>
            </a:endParaRPr>
          </a:p>
        </p:txBody>
      </p:sp>
    </p:spTree>
    <p:extLst>
      <p:ext uri="{BB962C8B-B14F-4D97-AF65-F5344CB8AC3E}">
        <p14:creationId xmlns:p14="http://schemas.microsoft.com/office/powerpoint/2010/main" val="24803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Homework</a:t>
            </a:r>
          </a:p>
        </p:txBody>
      </p:sp>
      <p:sp>
        <p:nvSpPr>
          <p:cNvPr id="3" name="Content Placeholder 2"/>
          <p:cNvSpPr>
            <a:spLocks noGrp="1"/>
          </p:cNvSpPr>
          <p:nvPr>
            <p:ph idx="1"/>
          </p:nvPr>
        </p:nvSpPr>
        <p:spPr/>
        <p:txBody>
          <a:bodyPr>
            <a:normAutofit/>
          </a:bodyPr>
          <a:lstStyle/>
          <a:p>
            <a:r>
              <a:rPr lang="en-GB" u="sng" dirty="0"/>
              <a:t>Daily independent reading of a range of books</a:t>
            </a:r>
            <a:r>
              <a:rPr lang="en-GB" dirty="0"/>
              <a:t>.</a:t>
            </a:r>
          </a:p>
          <a:p>
            <a:r>
              <a:rPr lang="en-GB" u="sng" dirty="0"/>
              <a:t>Weekly spelling test</a:t>
            </a:r>
            <a:r>
              <a:rPr lang="en-GB" dirty="0"/>
              <a:t>- practise spellings in a folder sent home - given out on Tuesday for a test the following Monday (</a:t>
            </a:r>
            <a:r>
              <a:rPr lang="en-GB" dirty="0">
                <a:solidFill>
                  <a:srgbClr val="FF0000"/>
                </a:solidFill>
              </a:rPr>
              <a:t>bring in folders on Monday</a:t>
            </a:r>
            <a:r>
              <a:rPr lang="en-GB" dirty="0"/>
              <a:t>).</a:t>
            </a:r>
          </a:p>
          <a:p>
            <a:r>
              <a:rPr lang="en-GB" dirty="0"/>
              <a:t>Log-</a:t>
            </a:r>
            <a:r>
              <a:rPr lang="en-GB" dirty="0" err="1"/>
              <a:t>ons</a:t>
            </a:r>
            <a:r>
              <a:rPr lang="en-GB" dirty="0"/>
              <a:t> for Spelling Shed and </a:t>
            </a:r>
            <a:r>
              <a:rPr lang="en-GB" dirty="0" err="1"/>
              <a:t>TTRockstars</a:t>
            </a:r>
            <a:r>
              <a:rPr lang="en-GB" dirty="0"/>
              <a:t> to practise tables and spellings each week.</a:t>
            </a:r>
          </a:p>
        </p:txBody>
      </p:sp>
      <p:pic>
        <p:nvPicPr>
          <p:cNvPr id="6146" name="Picture 2" descr="http://www.heathersanimations.com/school/smboyread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373216"/>
            <a:ext cx="230425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heathersanimations.com/school/sc2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6632"/>
            <a:ext cx="180020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52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0000"/>
                </a:solidFill>
              </a:rPr>
              <a:t>What do they need?</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To bring their </a:t>
            </a:r>
            <a:r>
              <a:rPr lang="en-GB" u="sng" dirty="0"/>
              <a:t>reading book and log </a:t>
            </a:r>
            <a:r>
              <a:rPr lang="en-GB" dirty="0"/>
              <a:t>with them every day.</a:t>
            </a:r>
            <a:endParaRPr lang="en-GB" dirty="0">
              <a:cs typeface="Calibri"/>
            </a:endParaRPr>
          </a:p>
          <a:p>
            <a:r>
              <a:rPr lang="en-GB" u="sng" dirty="0"/>
              <a:t>No</a:t>
            </a:r>
            <a:r>
              <a:rPr lang="en-GB" dirty="0"/>
              <a:t> pencil cases.</a:t>
            </a:r>
            <a:endParaRPr lang="en-GB" u="sng" dirty="0"/>
          </a:p>
          <a:p>
            <a:r>
              <a:rPr lang="en-GB" dirty="0">
                <a:cs typeface="Calibri"/>
              </a:rPr>
              <a:t>Water bottles – named!</a:t>
            </a:r>
          </a:p>
          <a:p>
            <a:r>
              <a:rPr lang="en-GB" dirty="0">
                <a:cs typeface="Calibri"/>
              </a:rPr>
              <a:t>A healthy snack (fruit or vegetables) - named!</a:t>
            </a:r>
          </a:p>
        </p:txBody>
      </p:sp>
      <p:pic>
        <p:nvPicPr>
          <p:cNvPr id="5122" name="Picture 2" descr="http://www.heathersanimations.com/school/sc2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733256"/>
            <a:ext cx="1368152" cy="10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00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40000"/>
                    <a:lumOff val="60000"/>
                  </a:schemeClr>
                </a:solidFill>
              </a:rPr>
              <a:t>Keeping you informed</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GB" dirty="0"/>
              <a:t>News, photos, links and activities can be found on our class page on the Trull School website.</a:t>
            </a:r>
          </a:p>
          <a:p>
            <a:r>
              <a:rPr lang="en-GB" dirty="0"/>
              <a:t>Parents’ Evenings- October &amp; February.</a:t>
            </a:r>
          </a:p>
          <a:p>
            <a:r>
              <a:rPr lang="en-GB" dirty="0"/>
              <a:t>Book Look: to look at children’s books (15 Nov &amp; June).</a:t>
            </a:r>
          </a:p>
          <a:p>
            <a:r>
              <a:rPr lang="en-GB" dirty="0"/>
              <a:t>End of year report.</a:t>
            </a:r>
          </a:p>
          <a:p>
            <a:r>
              <a:rPr lang="en-GB" dirty="0"/>
              <a:t>Email us on our class email, or make an appointment if you need to talk anything over.</a:t>
            </a:r>
          </a:p>
          <a:p>
            <a:pPr marL="0" indent="0">
              <a:buNone/>
            </a:pPr>
            <a:r>
              <a:rPr lang="en-GB" dirty="0">
                <a:hlinkClick r:id="rId2"/>
              </a:rPr>
              <a:t>Rowan.Class@TrullSchool.co.uk</a:t>
            </a:r>
            <a:r>
              <a:rPr lang="en-GB" dirty="0"/>
              <a:t> </a:t>
            </a:r>
          </a:p>
        </p:txBody>
      </p:sp>
    </p:spTree>
    <p:extLst>
      <p:ext uri="{BB962C8B-B14F-4D97-AF65-F5344CB8AC3E}">
        <p14:creationId xmlns:p14="http://schemas.microsoft.com/office/powerpoint/2010/main" val="286923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remember in Rowan Class!</a:t>
            </a:r>
          </a:p>
        </p:txBody>
      </p:sp>
      <p:sp>
        <p:nvSpPr>
          <p:cNvPr id="3" name="Content Placeholder 2"/>
          <p:cNvSpPr>
            <a:spLocks noGrp="1"/>
          </p:cNvSpPr>
          <p:nvPr>
            <p:ph idx="1"/>
          </p:nvPr>
        </p:nvSpPr>
        <p:spPr>
          <a:xfrm>
            <a:off x="467544" y="1484784"/>
            <a:ext cx="8229600" cy="4525963"/>
          </a:xfrm>
        </p:spPr>
        <p:txBody>
          <a:bodyPr>
            <a:normAutofit fontScale="85000" lnSpcReduction="20000"/>
          </a:bodyPr>
          <a:lstStyle/>
          <a:p>
            <a:pPr marL="0" indent="0">
              <a:buNone/>
            </a:pPr>
            <a:r>
              <a:rPr lang="en-US" dirty="0"/>
              <a:t>Monday- spelling test</a:t>
            </a:r>
          </a:p>
          <a:p>
            <a:pPr marL="0" indent="0">
              <a:buNone/>
            </a:pPr>
            <a:r>
              <a:rPr lang="en-US" dirty="0"/>
              <a:t>               - bring in spelling folder.</a:t>
            </a:r>
          </a:p>
          <a:p>
            <a:pPr marL="0" indent="0">
              <a:buNone/>
            </a:pPr>
            <a:endParaRPr lang="en-US" dirty="0"/>
          </a:p>
          <a:p>
            <a:pPr marL="0" indent="0">
              <a:buNone/>
            </a:pPr>
            <a:r>
              <a:rPr lang="en-US" dirty="0"/>
              <a:t>Tuesday- new spellings come home in folder.</a:t>
            </a:r>
          </a:p>
          <a:p>
            <a:pPr marL="0" indent="0">
              <a:buNone/>
            </a:pPr>
            <a:endParaRPr lang="en-US" dirty="0"/>
          </a:p>
          <a:p>
            <a:pPr marL="0" indent="0">
              <a:buNone/>
            </a:pPr>
            <a:r>
              <a:rPr lang="en-US" dirty="0"/>
              <a:t>Thursday- come in PE kit with swimming costume on, and a towel &amp; underwear in a bag.</a:t>
            </a:r>
          </a:p>
          <a:p>
            <a:pPr marL="0" indent="0">
              <a:buNone/>
            </a:pPr>
            <a:endParaRPr lang="en-US" dirty="0"/>
          </a:p>
          <a:p>
            <a:pPr marL="0" indent="0">
              <a:buNone/>
            </a:pPr>
            <a:r>
              <a:rPr lang="en-US" dirty="0"/>
              <a:t>Friday- come in PE kit</a:t>
            </a:r>
          </a:p>
          <a:p>
            <a:pPr marL="0" indent="0">
              <a:buNone/>
            </a:pPr>
            <a:r>
              <a:rPr lang="en-US" dirty="0"/>
              <a:t> </a:t>
            </a:r>
          </a:p>
          <a:p>
            <a:pPr marL="0" indent="0">
              <a:buNone/>
            </a:pPr>
            <a:r>
              <a:rPr lang="en-US" dirty="0">
                <a:solidFill>
                  <a:srgbClr val="FFFF00"/>
                </a:solidFill>
              </a:rPr>
              <a:t>Bring Reading Book &amp; logs to school each day.</a:t>
            </a:r>
          </a:p>
        </p:txBody>
      </p:sp>
    </p:spTree>
    <p:extLst>
      <p:ext uri="{BB962C8B-B14F-4D97-AF65-F5344CB8AC3E}">
        <p14:creationId xmlns:p14="http://schemas.microsoft.com/office/powerpoint/2010/main" val="73816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25400"/>
            <a:ext cx="9144000" cy="6800850"/>
          </a:xfrm>
          <a:prstGeom prst="rect">
            <a:avLst/>
          </a:prstGeom>
        </p:spPr>
      </p:pic>
    </p:spTree>
    <p:extLst>
      <p:ext uri="{BB962C8B-B14F-4D97-AF65-F5344CB8AC3E}">
        <p14:creationId xmlns:p14="http://schemas.microsoft.com/office/powerpoint/2010/main" val="166538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en-US" sz="2700" dirty="0"/>
              <a:t>We are delighted to welcome you to Rowan Class. </a:t>
            </a:r>
            <a:br>
              <a:rPr lang="en-US" sz="2700" dirty="0"/>
            </a:br>
            <a:r>
              <a:rPr lang="en-US" sz="2700" dirty="0"/>
              <a:t>Please be assured we will do all we possibly can to make your child feel safe, relaxed and happy in the classroom.</a:t>
            </a:r>
            <a:br>
              <a:rPr lang="en-US" sz="2700" dirty="0"/>
            </a:br>
            <a:endParaRPr lang="en-US" sz="2700" dirty="0">
              <a:solidFill>
                <a:srgbClr val="FFFF00"/>
              </a:solidFill>
            </a:endParaRPr>
          </a:p>
        </p:txBody>
      </p:sp>
      <p:sp>
        <p:nvSpPr>
          <p:cNvPr id="3" name="Content Placeholder 2"/>
          <p:cNvSpPr>
            <a:spLocks noGrp="1"/>
          </p:cNvSpPr>
          <p:nvPr>
            <p:ph idx="1"/>
          </p:nvPr>
        </p:nvSpPr>
        <p:spPr>
          <a:xfrm>
            <a:off x="457200" y="1556792"/>
            <a:ext cx="8229600" cy="4968552"/>
          </a:xfrm>
        </p:spPr>
        <p:txBody>
          <a:bodyPr vert="horz" lIns="91440" tIns="45720" rIns="91440" bIns="45720" rtlCol="0" anchor="t">
            <a:normAutofit fontScale="25000" lnSpcReduction="20000"/>
          </a:bodyPr>
          <a:lstStyle/>
          <a:p>
            <a:pPr marL="0" indent="0">
              <a:buNone/>
            </a:pPr>
            <a:endParaRPr lang="en-US" dirty="0"/>
          </a:p>
          <a:p>
            <a:pPr marL="0" indent="0">
              <a:buNone/>
            </a:pPr>
            <a:r>
              <a:rPr lang="en-US" sz="8800" dirty="0"/>
              <a:t>Here are some useful tips to help your child’s transition.</a:t>
            </a:r>
          </a:p>
          <a:p>
            <a:r>
              <a:rPr lang="en-US" sz="8800" dirty="0">
                <a:solidFill>
                  <a:srgbClr val="FFFF00"/>
                </a:solidFill>
              </a:rPr>
              <a:t>PE will be on Fridays &amp; swimming in the autumn term on Thursdays</a:t>
            </a:r>
            <a:r>
              <a:rPr lang="en-US" sz="8800" dirty="0"/>
              <a:t>, so please come in your PE kit on those days.  For swimming, wear your swimming costume under your PE kit and bring underwear for afterwards. They will only need one snack.</a:t>
            </a:r>
            <a:endParaRPr lang="en-US" sz="8800" dirty="0">
              <a:cs typeface="Calibri"/>
            </a:endParaRPr>
          </a:p>
          <a:p>
            <a:r>
              <a:rPr lang="en-US" sz="8800" dirty="0"/>
              <a:t>Forest School will not be until the summer term, more details will follow.</a:t>
            </a:r>
          </a:p>
          <a:p>
            <a:r>
              <a:rPr lang="en-US" sz="8800" dirty="0"/>
              <a:t>A pencil case will be provided for your child, so there is no need to bring any items from home.</a:t>
            </a:r>
          </a:p>
          <a:p>
            <a:r>
              <a:rPr lang="en-US" sz="8800" dirty="0"/>
              <a:t>Their book bag will need to fit in their drawer so make sure you only keep your reading book and log in it, once the snack and water have come out to go in the boxes.</a:t>
            </a:r>
          </a:p>
          <a:p>
            <a:endParaRPr lang="en-US" sz="8800" dirty="0"/>
          </a:p>
          <a:p>
            <a:r>
              <a:rPr lang="en-US" sz="8800" dirty="0"/>
              <a:t>If you have any queries please contact us via our class email, and we will reply as soon as we are able. </a:t>
            </a:r>
            <a:br>
              <a:rPr lang="en-US" sz="8800" dirty="0"/>
            </a:br>
            <a:r>
              <a:rPr lang="en-US" sz="8800" dirty="0"/>
              <a:t>rowan.class@trullschool.co.uk</a:t>
            </a:r>
            <a:endParaRPr lang="en-US" sz="8800" dirty="0">
              <a:cs typeface="Calibri"/>
            </a:endParaRPr>
          </a:p>
        </p:txBody>
      </p:sp>
    </p:spTree>
    <p:extLst>
      <p:ext uri="{BB962C8B-B14F-4D97-AF65-F5344CB8AC3E}">
        <p14:creationId xmlns:p14="http://schemas.microsoft.com/office/powerpoint/2010/main" val="280259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FFFF00"/>
                </a:solidFill>
              </a:rPr>
              <a:t>Who will be helping your child this year?</a:t>
            </a:r>
          </a:p>
        </p:txBody>
      </p:sp>
      <p:sp>
        <p:nvSpPr>
          <p:cNvPr id="3" name="Content Placeholder 2"/>
          <p:cNvSpPr>
            <a:spLocks noGrp="1"/>
          </p:cNvSpPr>
          <p:nvPr>
            <p:ph idx="1"/>
          </p:nvPr>
        </p:nvSpPr>
        <p:spPr/>
        <p:txBody>
          <a:bodyPr>
            <a:normAutofit lnSpcReduction="10000"/>
          </a:bodyPr>
          <a:lstStyle/>
          <a:p>
            <a:pPr marL="0" indent="0">
              <a:buNone/>
            </a:pPr>
            <a:r>
              <a:rPr lang="en-GB" dirty="0"/>
              <a:t>Teachers: </a:t>
            </a:r>
          </a:p>
          <a:p>
            <a:pPr marL="0" indent="0">
              <a:buNone/>
            </a:pPr>
            <a:r>
              <a:rPr lang="en-GB" dirty="0"/>
              <a:t>Mrs Wilkins &amp; Mr </a:t>
            </a:r>
            <a:r>
              <a:rPr lang="en-GB" dirty="0" err="1"/>
              <a:t>Bottomley</a:t>
            </a:r>
            <a:r>
              <a:rPr lang="en-GB" dirty="0"/>
              <a:t>, and Mrs Weston</a:t>
            </a:r>
          </a:p>
          <a:p>
            <a:pPr marL="0" indent="0">
              <a:buNone/>
            </a:pPr>
            <a:endParaRPr lang="en-GB" dirty="0"/>
          </a:p>
          <a:p>
            <a:pPr marL="0" indent="0">
              <a:buNone/>
            </a:pPr>
            <a:r>
              <a:rPr lang="en-GB" dirty="0"/>
              <a:t> </a:t>
            </a:r>
          </a:p>
          <a:p>
            <a:pPr marL="0" indent="0">
              <a:buNone/>
            </a:pPr>
            <a:r>
              <a:rPr lang="en-GB" dirty="0"/>
              <a:t>Teaching Assistant: Mrs Gear, Mrs Andrews &amp; Mrs Whitehouse.</a:t>
            </a:r>
          </a:p>
          <a:p>
            <a:pPr marL="0" indent="0">
              <a:buNone/>
            </a:pPr>
            <a:r>
              <a:rPr lang="en-GB" dirty="0"/>
              <a:t>PE: Mr </a:t>
            </a:r>
            <a:r>
              <a:rPr lang="en-GB" dirty="0" err="1"/>
              <a:t>Bottomley</a:t>
            </a:r>
            <a:endParaRPr lang="en-GB" dirty="0"/>
          </a:p>
          <a:p>
            <a:pPr marL="0" indent="0">
              <a:buNone/>
            </a:pPr>
            <a:r>
              <a:rPr lang="en-GB" dirty="0"/>
              <a:t>Forest School: Miss Guildford</a:t>
            </a:r>
          </a:p>
          <a:p>
            <a:endParaRPr lang="en-GB" dirty="0"/>
          </a:p>
        </p:txBody>
      </p:sp>
      <p:sp>
        <p:nvSpPr>
          <p:cNvPr id="4" name="5-Point Star 3"/>
          <p:cNvSpPr/>
          <p:nvPr/>
        </p:nvSpPr>
        <p:spPr>
          <a:xfrm>
            <a:off x="6660232" y="4451127"/>
            <a:ext cx="2304256" cy="23762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089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Aiming High</a:t>
            </a:r>
          </a:p>
        </p:txBody>
      </p:sp>
      <p:sp>
        <p:nvSpPr>
          <p:cNvPr id="3" name="Content Placeholder 2"/>
          <p:cNvSpPr>
            <a:spLocks noGrp="1"/>
          </p:cNvSpPr>
          <p:nvPr>
            <p:ph idx="1"/>
          </p:nvPr>
        </p:nvSpPr>
        <p:spPr>
          <a:xfrm>
            <a:off x="457200" y="1600200"/>
            <a:ext cx="8229600" cy="4997152"/>
          </a:xfrm>
        </p:spPr>
        <p:txBody>
          <a:bodyPr>
            <a:noAutofit/>
          </a:bodyPr>
          <a:lstStyle/>
          <a:p>
            <a:pPr marL="0" indent="0">
              <a:buNone/>
            </a:pPr>
            <a:r>
              <a:rPr lang="en-GB" sz="2200" dirty="0"/>
              <a:t>As they move on to becoming Year 4s we will praise effort by:</a:t>
            </a:r>
          </a:p>
          <a:p>
            <a:r>
              <a:rPr lang="en-GB" sz="2200" dirty="0"/>
              <a:t>Every day we are watching our </a:t>
            </a:r>
            <a:r>
              <a:rPr lang="en-GB" sz="2200" u="sng" dirty="0"/>
              <a:t>Secret Student</a:t>
            </a:r>
            <a:r>
              <a:rPr lang="en-GB" sz="2200" dirty="0"/>
              <a:t>! Hard work, kindness and success are rewarded with a smiley face  and a class point. As a class we will be aiming for a special treat.</a:t>
            </a:r>
          </a:p>
          <a:p>
            <a:r>
              <a:rPr lang="en-GB" sz="2200" u="sng" dirty="0"/>
              <a:t>House points</a:t>
            </a:r>
            <a:r>
              <a:rPr lang="en-GB" sz="2200" dirty="0"/>
              <a:t>: are given to reward hard work and effort. </a:t>
            </a:r>
          </a:p>
          <a:p>
            <a:r>
              <a:rPr lang="en-GB" sz="2200" u="sng" dirty="0"/>
              <a:t>Good to be Green Smiley Face</a:t>
            </a:r>
            <a:r>
              <a:rPr lang="en-GB" sz="2200" dirty="0"/>
              <a:t>- everyone has a peg around the face, but if there is undesirable behaviour a verbal warning is given and if it does not improve the child’s peg is removed and they are spoken with and expected to improve. If they do, the peg returns to the smiley face. If not there is a consequence, this means they will miss playtime to fill in a reflection form. More information is in the school’s Behaviour Policy.</a:t>
            </a:r>
          </a:p>
          <a:p>
            <a:r>
              <a:rPr lang="en-GB" sz="2200" dirty="0"/>
              <a:t>For amazing work, effort or kindness the children may be sent to Mrs </a:t>
            </a:r>
            <a:r>
              <a:rPr lang="en-GB" sz="2200" dirty="0" err="1"/>
              <a:t>Wedlake</a:t>
            </a:r>
            <a:r>
              <a:rPr lang="en-GB" sz="2200" dirty="0"/>
              <a:t> for a </a:t>
            </a:r>
            <a:r>
              <a:rPr lang="en-GB" sz="2200" u="sng" dirty="0" err="1"/>
              <a:t>Headteacher's</a:t>
            </a:r>
            <a:r>
              <a:rPr lang="en-GB" sz="2200" u="sng" dirty="0"/>
              <a:t> Award</a:t>
            </a:r>
            <a:r>
              <a:rPr lang="en-GB" sz="2200" dirty="0"/>
              <a:t>.</a:t>
            </a:r>
          </a:p>
        </p:txBody>
      </p:sp>
      <p:pic>
        <p:nvPicPr>
          <p:cNvPr id="2052" name="Picture 4" descr=" shooting star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660000">
            <a:off x="-381983" y="116632"/>
            <a:ext cx="3863587" cy="117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2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lumMod val="60000"/>
                    <a:lumOff val="40000"/>
                  </a:schemeClr>
                </a:solidFill>
              </a:rPr>
              <a:t>Reading: the next steps</a:t>
            </a:r>
          </a:p>
        </p:txBody>
      </p:sp>
      <p:sp>
        <p:nvSpPr>
          <p:cNvPr id="3" name="Content Placeholder 2"/>
          <p:cNvSpPr>
            <a:spLocks noGrp="1"/>
          </p:cNvSpPr>
          <p:nvPr>
            <p:ph idx="1"/>
          </p:nvPr>
        </p:nvSpPr>
        <p:spPr>
          <a:xfrm>
            <a:off x="457200" y="1600200"/>
            <a:ext cx="8229600" cy="4853136"/>
          </a:xfrm>
        </p:spPr>
        <p:txBody>
          <a:bodyPr vert="horz" lIns="91440" tIns="45720" rIns="91440" bIns="45720" rtlCol="0" anchor="t">
            <a:noAutofit/>
          </a:bodyPr>
          <a:lstStyle/>
          <a:p>
            <a:pPr marL="0" indent="0">
              <a:buNone/>
            </a:pPr>
            <a:r>
              <a:rPr lang="en-GB" sz="2400" dirty="0"/>
              <a:t>Reading with confidence and analysing what they have read.</a:t>
            </a:r>
            <a:endParaRPr lang="en-US"/>
          </a:p>
          <a:p>
            <a:pPr marL="0" indent="0" algn="ctr">
              <a:buNone/>
            </a:pPr>
            <a:r>
              <a:rPr lang="en-GB" sz="3600" dirty="0">
                <a:solidFill>
                  <a:srgbClr val="FFFF00"/>
                </a:solidFill>
              </a:rPr>
              <a:t>Listening to your child read is the most important thing you can do to help.</a:t>
            </a:r>
          </a:p>
          <a:p>
            <a:pPr marL="0" indent="0" algn="ctr">
              <a:buNone/>
            </a:pPr>
            <a:r>
              <a:rPr lang="en-GB" sz="2800" dirty="0">
                <a:solidFill>
                  <a:srgbClr val="FFFF00"/>
                </a:solidFill>
              </a:rPr>
              <a:t>Children should read at home at least 4 times a week. Please sign to show that you have heard them read, and they will be entered into the reading raffle.</a:t>
            </a:r>
          </a:p>
          <a:p>
            <a:pPr marL="0" indent="0">
              <a:buNone/>
            </a:pPr>
            <a:r>
              <a:rPr lang="en-GB" sz="2000" dirty="0"/>
              <a:t>In class:</a:t>
            </a:r>
            <a:endParaRPr lang="en-GB" sz="1600" dirty="0">
              <a:solidFill>
                <a:srgbClr val="FFFF00"/>
              </a:solidFill>
            </a:endParaRPr>
          </a:p>
          <a:p>
            <a:r>
              <a:rPr lang="en-GB" sz="1800" dirty="0"/>
              <a:t>We will be having regular guided reading sessions. Helping all children become independent readers, by giving support to those in need.</a:t>
            </a:r>
          </a:p>
          <a:p>
            <a:r>
              <a:rPr lang="en-GB" sz="1800" dirty="0"/>
              <a:t>Following up our reading with response activities to develop deeper thinking and reflection.</a:t>
            </a:r>
          </a:p>
          <a:p>
            <a:r>
              <a:rPr lang="en-GB" sz="1800" dirty="0"/>
              <a:t>Looking at and reading a range of book genres.</a:t>
            </a:r>
          </a:p>
        </p:txBody>
      </p:sp>
      <p:pic>
        <p:nvPicPr>
          <p:cNvPr id="3076" name="Picture 4" descr="http://www.heathersanimations.com/school/ani-book.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3277" y="116632"/>
            <a:ext cx="1242419"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8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rPr>
              <a:t>English: the next steps</a:t>
            </a:r>
          </a:p>
        </p:txBody>
      </p:sp>
      <p:sp>
        <p:nvSpPr>
          <p:cNvPr id="3" name="Content Placeholder 2"/>
          <p:cNvSpPr>
            <a:spLocks noGrp="1"/>
          </p:cNvSpPr>
          <p:nvPr>
            <p:ph idx="1"/>
          </p:nvPr>
        </p:nvSpPr>
        <p:spPr/>
        <p:txBody>
          <a:bodyPr>
            <a:normAutofit fontScale="92500" lnSpcReduction="20000"/>
          </a:bodyPr>
          <a:lstStyle/>
          <a:p>
            <a:r>
              <a:rPr lang="en-GB" dirty="0"/>
              <a:t>Write independently in a way that interests your reader. </a:t>
            </a:r>
          </a:p>
          <a:p>
            <a:r>
              <a:rPr lang="en-GB" dirty="0"/>
              <a:t>Use a range of skills suitable for that form of writing.</a:t>
            </a:r>
          </a:p>
          <a:p>
            <a:r>
              <a:rPr lang="en-GB" dirty="0"/>
              <a:t>Use correct and increasingly complex punctuation.</a:t>
            </a:r>
          </a:p>
          <a:p>
            <a:r>
              <a:rPr lang="en-GB" dirty="0"/>
              <a:t>Spell a range of words correctly.</a:t>
            </a:r>
          </a:p>
          <a:p>
            <a:r>
              <a:rPr lang="en-GB" dirty="0"/>
              <a:t>Daily spelling practice with a list of words that will be </a:t>
            </a:r>
            <a:r>
              <a:rPr lang="en-GB" u="sng" dirty="0"/>
              <a:t>tested each Monday</a:t>
            </a:r>
            <a:r>
              <a:rPr lang="en-GB" dirty="0"/>
              <a:t>. Spelling Shed will help your child with this.</a:t>
            </a:r>
          </a:p>
          <a:p>
            <a:endParaRPr lang="en-GB" dirty="0"/>
          </a:p>
        </p:txBody>
      </p:sp>
      <p:pic>
        <p:nvPicPr>
          <p:cNvPr id="4098" name="Picture 2" descr="http://www.heathersanimations.com/school/blyan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332655"/>
            <a:ext cx="1224136" cy="111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9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solidFill>
                  <a:srgbClr val="FFFF00"/>
                </a:solidFill>
              </a:rPr>
              <a:t>Maths: extending upwards</a:t>
            </a:r>
          </a:p>
        </p:txBody>
      </p:sp>
      <p:sp>
        <p:nvSpPr>
          <p:cNvPr id="6" name="Content Placeholder 2"/>
          <p:cNvSpPr>
            <a:spLocks noGrp="1"/>
          </p:cNvSpPr>
          <p:nvPr/>
        </p:nvSpPr>
        <p:spPr>
          <a:xfrm>
            <a:off x="457200" y="1052736"/>
            <a:ext cx="8229600" cy="5328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solidFill>
                  <a:srgbClr val="5F0025"/>
                </a:solidFill>
              </a:rPr>
              <a:t>Helping your child learn and practise their times tables using </a:t>
            </a:r>
            <a:r>
              <a:rPr lang="en-GB" sz="2400" b="1" dirty="0" err="1">
                <a:solidFill>
                  <a:srgbClr val="5F0025"/>
                </a:solidFill>
              </a:rPr>
              <a:t>TTRockstars</a:t>
            </a:r>
            <a:r>
              <a:rPr lang="en-GB" sz="2400" b="1" dirty="0">
                <a:solidFill>
                  <a:srgbClr val="5F0025"/>
                </a:solidFill>
              </a:rPr>
              <a:t> or other games is really important for their maths development</a:t>
            </a:r>
            <a:r>
              <a:rPr lang="en-GB" sz="2400" b="1" u="sng" dirty="0">
                <a:solidFill>
                  <a:srgbClr val="5F0025"/>
                </a:solidFill>
              </a:rPr>
              <a:t>. In Year 4 there will be a national times table test in Summer 2024.</a:t>
            </a:r>
          </a:p>
          <a:p>
            <a:pPr marL="0" indent="0">
              <a:buNone/>
            </a:pPr>
            <a:r>
              <a:rPr lang="en-GB" sz="2400" b="1" dirty="0"/>
              <a:t>By the end of the year your children should </a:t>
            </a:r>
            <a:r>
              <a:rPr lang="en-GB" sz="2400" b="1" dirty="0">
                <a:solidFill>
                  <a:srgbClr val="FFFFFF"/>
                </a:solidFill>
              </a:rPr>
              <a:t>…</a:t>
            </a:r>
          </a:p>
          <a:p>
            <a:r>
              <a:rPr lang="en-GB" sz="1800" dirty="0"/>
              <a:t>Know common number bonds; within 20, tens within 100, common bonds within 1000.</a:t>
            </a:r>
          </a:p>
          <a:p>
            <a:r>
              <a:rPr lang="en-GB" sz="1800" dirty="0"/>
              <a:t>Understand place value within decimals, e.g. hundredths of a number - 0.01.</a:t>
            </a:r>
          </a:p>
          <a:p>
            <a:r>
              <a:rPr lang="en-GB" sz="1800" dirty="0"/>
              <a:t>Know times tables up to 12 x 12.</a:t>
            </a:r>
          </a:p>
          <a:p>
            <a:r>
              <a:rPr lang="en-GB" sz="1800" dirty="0"/>
              <a:t>Times Tables Booklets &amp; Multiplication Olympics.</a:t>
            </a:r>
          </a:p>
          <a:p>
            <a:r>
              <a:rPr lang="en-GB" sz="1800" dirty="0"/>
              <a:t>Telling the time to nearest minute, calculating periods of time.</a:t>
            </a:r>
          </a:p>
          <a:p>
            <a:r>
              <a:rPr lang="en-GB" sz="1800" dirty="0"/>
              <a:t>Money; making amounts, giving change, calculating the difference.</a:t>
            </a:r>
          </a:p>
          <a:p>
            <a:r>
              <a:rPr lang="en-GB" sz="1800" dirty="0"/>
              <a:t>Converting between different units of measure, e.g. 1000m = 1km.</a:t>
            </a:r>
          </a:p>
          <a:p>
            <a:r>
              <a:rPr lang="en-GB" sz="1800" dirty="0"/>
              <a:t>Introducing compact &amp; column methods for addition and subtraction.</a:t>
            </a:r>
          </a:p>
          <a:p>
            <a:r>
              <a:rPr lang="en-GB" sz="1800" dirty="0"/>
              <a:t>Introducing short multiplication and bus stop division methods.</a:t>
            </a:r>
          </a:p>
          <a:p>
            <a:r>
              <a:rPr lang="en-GB" sz="1800" dirty="0"/>
              <a:t>Solving problems- APE (answer. prove., explain).</a:t>
            </a:r>
          </a:p>
        </p:txBody>
      </p:sp>
    </p:spTree>
    <p:extLst>
      <p:ext uri="{BB962C8B-B14F-4D97-AF65-F5344CB8AC3E}">
        <p14:creationId xmlns:p14="http://schemas.microsoft.com/office/powerpoint/2010/main" val="313033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FF"/>
                </a:solidFill>
              </a:rPr>
              <a:t>A Broader Curriculum</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This includes science, history, geography, art &amp; design, PSHE/RSHE, design &amp; technology and computing.</a:t>
            </a:r>
            <a:endParaRPr lang="en-GB" dirty="0">
              <a:cs typeface="Calibri"/>
            </a:endParaRPr>
          </a:p>
          <a:p>
            <a:r>
              <a:rPr lang="en-GB" dirty="0"/>
              <a:t>Brass lessons with Mr Bowen.</a:t>
            </a:r>
          </a:p>
          <a:p>
            <a:r>
              <a:rPr lang="en-GB" dirty="0"/>
              <a:t>RE taught weekly. </a:t>
            </a:r>
          </a:p>
          <a:p>
            <a:r>
              <a:rPr lang="en-GB" dirty="0"/>
              <a:t>PE &amp; swimming.</a:t>
            </a:r>
          </a:p>
          <a:p>
            <a:r>
              <a:rPr lang="en-GB" dirty="0"/>
              <a:t>Forest School in the Summer term.</a:t>
            </a:r>
          </a:p>
          <a:p>
            <a:r>
              <a:rPr lang="en-GB" dirty="0">
                <a:cs typeface="Calibri"/>
              </a:rPr>
              <a:t>French - log ins given for Language Angels.</a:t>
            </a:r>
          </a:p>
        </p:txBody>
      </p:sp>
    </p:spTree>
    <p:extLst>
      <p:ext uri="{BB962C8B-B14F-4D97-AF65-F5344CB8AC3E}">
        <p14:creationId xmlns:p14="http://schemas.microsoft.com/office/powerpoint/2010/main" val="2325400199"/>
      </p:ext>
    </p:extLst>
  </p:cSld>
  <p:clrMapOvr>
    <a:masterClrMapping/>
  </p:clrMapOvr>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16057</TotalTime>
  <Words>934</Words>
  <Application>Microsoft Macintosh PowerPoint</Application>
  <PresentationFormat>On-screen Show (4:3)</PresentationFormat>
  <Paragraphs>102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Rowan Class</vt:lpstr>
      <vt:lpstr>PowerPoint Presentation</vt:lpstr>
      <vt:lpstr>We are delighted to welcome you to Rowan Class.  Please be assured we will do all we possibly can to make your child feel safe, relaxed and happy in the classroom. </vt:lpstr>
      <vt:lpstr>Who will be helping your child this year?</vt:lpstr>
      <vt:lpstr>Aiming High</vt:lpstr>
      <vt:lpstr>Reading: the next steps</vt:lpstr>
      <vt:lpstr>English: the next steps</vt:lpstr>
      <vt:lpstr>Maths: extending upwards</vt:lpstr>
      <vt:lpstr>A Broader Curriculum</vt:lpstr>
      <vt:lpstr>Keeping safe online</vt:lpstr>
      <vt:lpstr>PowerPoint Presentation</vt:lpstr>
      <vt:lpstr>Homework</vt:lpstr>
      <vt:lpstr>What do they need?</vt:lpstr>
      <vt:lpstr>Keeping you informed</vt:lpstr>
      <vt:lpstr>To remember in Rowan Class!</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Rowan Class</dc:title>
  <dc:creator>Lenovo User</dc:creator>
  <cp:lastModifiedBy>Clare Wilkins</cp:lastModifiedBy>
  <cp:revision>113</cp:revision>
  <dcterms:created xsi:type="dcterms:W3CDTF">2014-08-28T13:13:21Z</dcterms:created>
  <dcterms:modified xsi:type="dcterms:W3CDTF">2023-09-14T15:35:00Z</dcterms:modified>
</cp:coreProperties>
</file>