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68" r:id="rId4"/>
    <p:sldId id="257" r:id="rId5"/>
    <p:sldId id="260" r:id="rId6"/>
    <p:sldId id="261" r:id="rId7"/>
    <p:sldId id="262" r:id="rId8"/>
    <p:sldId id="263" r:id="rId9"/>
    <p:sldId id="259" r:id="rId10"/>
    <p:sldId id="266"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8" d="100"/>
          <a:sy n="58" d="100"/>
        </p:scale>
        <p:origin x="-228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14/09/23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14/09/23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14/09/23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14/09/23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GB"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GB"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14/09/23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14/09/23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14/09/23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14/09/23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14/09/23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14/09/23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GB"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14/09/23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14/09/23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Maple Class</a:t>
            </a:r>
            <a:endParaRPr lang="en-US" dirty="0"/>
          </a:p>
        </p:txBody>
      </p:sp>
      <p:sp>
        <p:nvSpPr>
          <p:cNvPr id="3" name="Subtitle 2"/>
          <p:cNvSpPr>
            <a:spLocks noGrp="1"/>
          </p:cNvSpPr>
          <p:nvPr>
            <p:ph type="subTitle" idx="1"/>
          </p:nvPr>
        </p:nvSpPr>
        <p:spPr/>
        <p:txBody>
          <a:bodyPr/>
          <a:lstStyle/>
          <a:p>
            <a:endParaRPr lang="en-US" dirty="0"/>
          </a:p>
        </p:txBody>
      </p:sp>
      <p:pic>
        <p:nvPicPr>
          <p:cNvPr id="4" name="Picture 2" descr="Image result for maple lea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9221" y="3556000"/>
            <a:ext cx="2980689" cy="2947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625372"/>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TT </a:t>
            </a:r>
            <a:r>
              <a:rPr lang="en-US" dirty="0" err="1" smtClean="0"/>
              <a:t>Rockstars</a:t>
            </a:r>
            <a:endParaRPr lang="en-US" dirty="0"/>
          </a:p>
          <a:p>
            <a:r>
              <a:rPr lang="en-US" dirty="0" smtClean="0"/>
              <a:t>Spelling Shed</a:t>
            </a:r>
            <a:endParaRPr lang="en-US" dirty="0"/>
          </a:p>
          <a:p>
            <a:r>
              <a:rPr lang="en-US" dirty="0" smtClean="0"/>
              <a:t>Reading book</a:t>
            </a:r>
            <a:endParaRPr lang="en-US" dirty="0"/>
          </a:p>
          <a:p>
            <a:r>
              <a:rPr lang="en-US" dirty="0" smtClean="0"/>
              <a:t>Spellings</a:t>
            </a:r>
            <a:endParaRPr lang="en-US" dirty="0"/>
          </a:p>
        </p:txBody>
      </p:sp>
      <p:sp>
        <p:nvSpPr>
          <p:cNvPr id="3" name="Title 2"/>
          <p:cNvSpPr>
            <a:spLocks noGrp="1"/>
          </p:cNvSpPr>
          <p:nvPr>
            <p:ph type="title"/>
          </p:nvPr>
        </p:nvSpPr>
        <p:spPr/>
        <p:txBody>
          <a:bodyPr/>
          <a:lstStyle/>
          <a:p>
            <a:r>
              <a:rPr lang="en-US" dirty="0" smtClean="0"/>
              <a:t>Homework</a:t>
            </a:r>
            <a:endParaRPr lang="en-US" dirty="0"/>
          </a:p>
        </p:txBody>
      </p:sp>
    </p:spTree>
    <p:extLst>
      <p:ext uri="{BB962C8B-B14F-4D97-AF65-F5344CB8AC3E}">
        <p14:creationId xmlns:p14="http://schemas.microsoft.com/office/powerpoint/2010/main" val="281949435"/>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Spellings tested and handed out on Monday.</a:t>
            </a:r>
            <a:endParaRPr lang="en-US" dirty="0"/>
          </a:p>
          <a:p>
            <a:r>
              <a:rPr lang="en-US" dirty="0" smtClean="0"/>
              <a:t>Reading books changed on Monday and Friday.</a:t>
            </a:r>
            <a:endParaRPr lang="en-US" dirty="0"/>
          </a:p>
          <a:p>
            <a:r>
              <a:rPr lang="en-US" dirty="0" smtClean="0"/>
              <a:t>PE kits (Thursday and Friday).</a:t>
            </a:r>
            <a:endParaRPr lang="en-US" dirty="0"/>
          </a:p>
          <a:p>
            <a:r>
              <a:rPr lang="en-US" dirty="0" smtClean="0"/>
              <a:t>Parents evenings (Oct/Feb), book looks (Nov/Jun), reports.</a:t>
            </a:r>
            <a:endParaRPr lang="en-US" dirty="0"/>
          </a:p>
          <a:p>
            <a:r>
              <a:rPr lang="en-US" dirty="0" smtClean="0"/>
              <a:t>Communication.</a:t>
            </a:r>
            <a:endParaRPr lang="en-US" dirty="0"/>
          </a:p>
        </p:txBody>
      </p:sp>
      <p:sp>
        <p:nvSpPr>
          <p:cNvPr id="3" name="Title 2"/>
          <p:cNvSpPr>
            <a:spLocks noGrp="1"/>
          </p:cNvSpPr>
          <p:nvPr>
            <p:ph type="title"/>
          </p:nvPr>
        </p:nvSpPr>
        <p:spPr/>
        <p:txBody>
          <a:bodyPr/>
          <a:lstStyle/>
          <a:p>
            <a:r>
              <a:rPr lang="en-US" dirty="0" smtClean="0"/>
              <a:t>Things to remember</a:t>
            </a:r>
            <a:endParaRPr lang="en-US" dirty="0"/>
          </a:p>
        </p:txBody>
      </p:sp>
    </p:spTree>
    <p:extLst>
      <p:ext uri="{BB962C8B-B14F-4D97-AF65-F5344CB8AC3E}">
        <p14:creationId xmlns:p14="http://schemas.microsoft.com/office/powerpoint/2010/main" val="2659869934"/>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a:t>
            </a:r>
            <a:endParaRPr lang="en-US" dirty="0"/>
          </a:p>
          <a:p>
            <a:r>
              <a:rPr lang="en-US" dirty="0" smtClean="0"/>
              <a:t>Reading, maths and SPAG (Spelling and grammar)</a:t>
            </a:r>
            <a:endParaRPr lang="en-US" dirty="0"/>
          </a:p>
          <a:p>
            <a:r>
              <a:rPr lang="en-US" dirty="0" smtClean="0"/>
              <a:t>Teacher assessment</a:t>
            </a:r>
            <a:endParaRPr lang="en-US" dirty="0"/>
          </a:p>
        </p:txBody>
      </p:sp>
      <p:sp>
        <p:nvSpPr>
          <p:cNvPr id="3" name="Title 2"/>
          <p:cNvSpPr>
            <a:spLocks noGrp="1"/>
          </p:cNvSpPr>
          <p:nvPr>
            <p:ph type="title"/>
          </p:nvPr>
        </p:nvSpPr>
        <p:spPr/>
        <p:txBody>
          <a:bodyPr/>
          <a:lstStyle/>
          <a:p>
            <a:r>
              <a:rPr lang="en-US" dirty="0" smtClean="0"/>
              <a:t>SATs</a:t>
            </a:r>
            <a:endParaRPr lang="en-US" dirty="0"/>
          </a:p>
        </p:txBody>
      </p:sp>
    </p:spTree>
    <p:extLst>
      <p:ext uri="{BB962C8B-B14F-4D97-AF65-F5344CB8AC3E}">
        <p14:creationId xmlns:p14="http://schemas.microsoft.com/office/powerpoint/2010/main" val="969468011"/>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Teacher: </a:t>
            </a:r>
            <a:r>
              <a:rPr lang="en-US" dirty="0" err="1" smtClean="0"/>
              <a:t>Mr</a:t>
            </a:r>
            <a:r>
              <a:rPr lang="en-US" dirty="0" smtClean="0"/>
              <a:t> Oxley</a:t>
            </a:r>
          </a:p>
          <a:p>
            <a:r>
              <a:rPr lang="en-US" dirty="0" smtClean="0"/>
              <a:t>Teaching Assistant: Miss </a:t>
            </a:r>
            <a:r>
              <a:rPr lang="en-US" dirty="0" err="1" smtClean="0"/>
              <a:t>Feltham</a:t>
            </a:r>
            <a:endParaRPr lang="en-US" dirty="0"/>
          </a:p>
          <a:p>
            <a:r>
              <a:rPr lang="en-US" dirty="0" smtClean="0"/>
              <a:t>PE: </a:t>
            </a:r>
            <a:r>
              <a:rPr lang="en-US" dirty="0" err="1" smtClean="0"/>
              <a:t>Mr</a:t>
            </a:r>
            <a:r>
              <a:rPr lang="en-US" dirty="0" smtClean="0"/>
              <a:t> Oxley &amp; </a:t>
            </a:r>
            <a:r>
              <a:rPr lang="en-US" dirty="0" err="1" smtClean="0"/>
              <a:t>Mrs</a:t>
            </a:r>
            <a:r>
              <a:rPr lang="en-US" dirty="0" smtClean="0"/>
              <a:t> Mitchell</a:t>
            </a:r>
            <a:endParaRPr lang="en-US" dirty="0"/>
          </a:p>
          <a:p>
            <a:r>
              <a:rPr lang="en-US" dirty="0" smtClean="0"/>
              <a:t>Forest School: Miss Guildford</a:t>
            </a:r>
          </a:p>
        </p:txBody>
      </p:sp>
      <p:sp>
        <p:nvSpPr>
          <p:cNvPr id="3" name="Title 2"/>
          <p:cNvSpPr>
            <a:spLocks noGrp="1"/>
          </p:cNvSpPr>
          <p:nvPr>
            <p:ph type="title"/>
          </p:nvPr>
        </p:nvSpPr>
        <p:spPr/>
        <p:txBody>
          <a:bodyPr/>
          <a:lstStyle/>
          <a:p>
            <a:r>
              <a:rPr lang="en-US" dirty="0" smtClean="0"/>
              <a:t>Maple Class</a:t>
            </a:r>
            <a:endParaRPr lang="en-US" dirty="0"/>
          </a:p>
        </p:txBody>
      </p:sp>
    </p:spTree>
    <p:extLst>
      <p:ext uri="{BB962C8B-B14F-4D97-AF65-F5344CB8AC3E}">
        <p14:creationId xmlns:p14="http://schemas.microsoft.com/office/powerpoint/2010/main" val="644593366"/>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Good to be Green </a:t>
            </a:r>
            <a:r>
              <a:rPr lang="en-US" dirty="0"/>
              <a:t>S</a:t>
            </a:r>
            <a:r>
              <a:rPr lang="en-US" dirty="0" smtClean="0"/>
              <a:t>miley Face</a:t>
            </a:r>
            <a:endParaRPr lang="en-US" dirty="0"/>
          </a:p>
          <a:p>
            <a:r>
              <a:rPr lang="en-US" dirty="0" err="1" smtClean="0"/>
              <a:t>Housepoints</a:t>
            </a:r>
            <a:endParaRPr lang="en-US" dirty="0"/>
          </a:p>
          <a:p>
            <a:r>
              <a:rPr lang="en-US" dirty="0" smtClean="0"/>
              <a:t>Headteacher’s Award</a:t>
            </a:r>
            <a:endParaRPr lang="en-US" dirty="0"/>
          </a:p>
          <a:p>
            <a:r>
              <a:rPr lang="en-US" dirty="0" smtClean="0"/>
              <a:t>Jewel in the jar</a:t>
            </a:r>
            <a:endParaRPr lang="en-US" dirty="0"/>
          </a:p>
          <a:p>
            <a:r>
              <a:rPr lang="en-US" dirty="0" smtClean="0"/>
              <a:t>Table points</a:t>
            </a:r>
          </a:p>
        </p:txBody>
      </p:sp>
      <p:sp>
        <p:nvSpPr>
          <p:cNvPr id="3" name="Title 2"/>
          <p:cNvSpPr>
            <a:spLocks noGrp="1"/>
          </p:cNvSpPr>
          <p:nvPr>
            <p:ph type="title"/>
          </p:nvPr>
        </p:nvSpPr>
        <p:spPr/>
        <p:txBody>
          <a:bodyPr/>
          <a:lstStyle/>
          <a:p>
            <a:r>
              <a:rPr lang="en-US" dirty="0" smtClean="0"/>
              <a:t>Aiming High</a:t>
            </a:r>
            <a:endParaRPr lang="en-US" dirty="0"/>
          </a:p>
        </p:txBody>
      </p:sp>
    </p:spTree>
    <p:extLst>
      <p:ext uri="{BB962C8B-B14F-4D97-AF65-F5344CB8AC3E}">
        <p14:creationId xmlns:p14="http://schemas.microsoft.com/office/powerpoint/2010/main" val="4273999623"/>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Timetable</a:t>
            </a:r>
            <a:endParaRPr lang="en-US" dirty="0"/>
          </a:p>
        </p:txBody>
      </p:sp>
      <p:pic>
        <p:nvPicPr>
          <p:cNvPr id="7" name="Content Placeholder 6"/>
          <p:cNvPicPr>
            <a:picLocks noGrp="1" noChangeAspect="1"/>
          </p:cNvPicPr>
          <p:nvPr>
            <p:ph idx="1"/>
          </p:nvPr>
        </p:nvPicPr>
        <p:blipFill>
          <a:blip r:embed="rId2"/>
          <a:srcRect t="-12358" b="-12358"/>
          <a:stretch>
            <a:fillRect/>
          </a:stretch>
        </p:blipFill>
        <p:spPr/>
      </p:pic>
    </p:spTree>
    <p:extLst>
      <p:ext uri="{BB962C8B-B14F-4D97-AF65-F5344CB8AC3E}">
        <p14:creationId xmlns:p14="http://schemas.microsoft.com/office/powerpoint/2010/main" val="2927134122"/>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solidFill>
                  <a:schemeClr val="tx1"/>
                </a:solidFill>
                <a:ea typeface="Comic Sans MS" charset="0"/>
                <a:cs typeface="Candara"/>
              </a:rPr>
              <a:t>D</a:t>
            </a:r>
            <a:r>
              <a:rPr lang="en-GB" dirty="0" smtClean="0">
                <a:solidFill>
                  <a:schemeClr val="tx1"/>
                </a:solidFill>
                <a:ea typeface="Comic Sans MS" charset="0"/>
                <a:cs typeface="Candara"/>
              </a:rPr>
              <a:t>aily </a:t>
            </a:r>
            <a:r>
              <a:rPr lang="en-GB" dirty="0">
                <a:solidFill>
                  <a:schemeClr val="tx1"/>
                </a:solidFill>
                <a:ea typeface="Comic Sans MS" charset="0"/>
                <a:cs typeface="Candara"/>
              </a:rPr>
              <a:t>phonics lessons.</a:t>
            </a:r>
          </a:p>
          <a:p>
            <a:r>
              <a:rPr lang="en-GB" dirty="0" smtClean="0">
                <a:solidFill>
                  <a:schemeClr val="tx1"/>
                </a:solidFill>
                <a:ea typeface="Comic Sans MS" charset="0"/>
                <a:cs typeface="Candara"/>
              </a:rPr>
              <a:t>We </a:t>
            </a:r>
            <a:r>
              <a:rPr lang="en-GB" dirty="0">
                <a:solidFill>
                  <a:schemeClr val="tx1"/>
                </a:solidFill>
                <a:ea typeface="Comic Sans MS" charset="0"/>
                <a:cs typeface="Candara"/>
              </a:rPr>
              <a:t>will </a:t>
            </a:r>
            <a:r>
              <a:rPr lang="en-GB" dirty="0" smtClean="0">
                <a:solidFill>
                  <a:schemeClr val="tx1"/>
                </a:solidFill>
                <a:ea typeface="Comic Sans MS" charset="0"/>
                <a:cs typeface="Candara"/>
              </a:rPr>
              <a:t>continue </a:t>
            </a:r>
            <a:r>
              <a:rPr lang="en-GB" dirty="0">
                <a:solidFill>
                  <a:schemeClr val="tx1"/>
                </a:solidFill>
                <a:ea typeface="Comic Sans MS" charset="0"/>
                <a:cs typeface="Candara"/>
              </a:rPr>
              <a:t>to develop </a:t>
            </a:r>
            <a:r>
              <a:rPr lang="en-GB" dirty="0" smtClean="0">
                <a:solidFill>
                  <a:schemeClr val="tx1"/>
                </a:solidFill>
                <a:ea typeface="Comic Sans MS" charset="0"/>
                <a:cs typeface="Candara"/>
              </a:rPr>
              <a:t>reading </a:t>
            </a:r>
            <a:r>
              <a:rPr lang="en-GB" dirty="0">
                <a:solidFill>
                  <a:schemeClr val="tx1"/>
                </a:solidFill>
                <a:ea typeface="Comic Sans MS" charset="0"/>
                <a:cs typeface="Candara"/>
              </a:rPr>
              <a:t>skills through Guided Reading </a:t>
            </a:r>
            <a:r>
              <a:rPr lang="en-GB" dirty="0" smtClean="0">
                <a:solidFill>
                  <a:schemeClr val="tx1"/>
                </a:solidFill>
                <a:ea typeface="Comic Sans MS" charset="0"/>
                <a:cs typeface="Candara"/>
              </a:rPr>
              <a:t>sessions, </a:t>
            </a:r>
            <a:r>
              <a:rPr lang="en-GB" dirty="0">
                <a:solidFill>
                  <a:schemeClr val="tx1"/>
                </a:solidFill>
                <a:ea typeface="Comic Sans MS" charset="0"/>
                <a:cs typeface="Candara"/>
              </a:rPr>
              <a:t>as well as being heard individually.</a:t>
            </a:r>
          </a:p>
          <a:p>
            <a:r>
              <a:rPr lang="en-GB" dirty="0">
                <a:solidFill>
                  <a:schemeClr val="tx1"/>
                </a:solidFill>
                <a:ea typeface="Comic Sans MS" charset="0"/>
                <a:cs typeface="Candara"/>
              </a:rPr>
              <a:t>Reading comprehension is </a:t>
            </a:r>
            <a:r>
              <a:rPr lang="en-GB" dirty="0" smtClean="0">
                <a:solidFill>
                  <a:schemeClr val="tx1"/>
                </a:solidFill>
                <a:ea typeface="Comic Sans MS" charset="0"/>
                <a:cs typeface="Candara"/>
              </a:rPr>
              <a:t>particularly </a:t>
            </a:r>
            <a:r>
              <a:rPr lang="en-GB" dirty="0">
                <a:solidFill>
                  <a:schemeClr val="tx1"/>
                </a:solidFill>
                <a:ea typeface="Comic Sans MS" charset="0"/>
                <a:cs typeface="Candara"/>
              </a:rPr>
              <a:t>crucial this year.  </a:t>
            </a:r>
          </a:p>
          <a:p>
            <a:r>
              <a:rPr lang="en-GB" dirty="0">
                <a:solidFill>
                  <a:schemeClr val="tx1"/>
                </a:solidFill>
                <a:ea typeface="Comic Sans MS" charset="0"/>
                <a:cs typeface="Candara"/>
              </a:rPr>
              <a:t>The children will have the opportunity to write for a range of </a:t>
            </a:r>
            <a:r>
              <a:rPr lang="en-GB" dirty="0" smtClean="0">
                <a:solidFill>
                  <a:schemeClr val="tx1"/>
                </a:solidFill>
                <a:ea typeface="Comic Sans MS" charset="0"/>
                <a:cs typeface="Candara"/>
              </a:rPr>
              <a:t>purposes throughout the year.</a:t>
            </a:r>
            <a:endParaRPr lang="en-GB" dirty="0">
              <a:solidFill>
                <a:schemeClr val="tx1"/>
              </a:solidFill>
              <a:ea typeface="Comic Sans MS" charset="0"/>
              <a:cs typeface="Candara"/>
            </a:endParaRPr>
          </a:p>
          <a:p>
            <a:r>
              <a:rPr lang="en-GB" dirty="0">
                <a:solidFill>
                  <a:schemeClr val="tx1"/>
                </a:solidFill>
                <a:ea typeface="Comic Sans MS" charset="0"/>
                <a:cs typeface="Candara"/>
              </a:rPr>
              <a:t>F</a:t>
            </a:r>
            <a:r>
              <a:rPr lang="en-GB" dirty="0" smtClean="0">
                <a:solidFill>
                  <a:schemeClr val="tx1"/>
                </a:solidFill>
                <a:ea typeface="Comic Sans MS" charset="0"/>
                <a:cs typeface="Candara"/>
              </a:rPr>
              <a:t>ocus </a:t>
            </a:r>
            <a:r>
              <a:rPr lang="en-GB" dirty="0">
                <a:solidFill>
                  <a:schemeClr val="tx1"/>
                </a:solidFill>
                <a:ea typeface="Comic Sans MS" charset="0"/>
                <a:cs typeface="Candara"/>
              </a:rPr>
              <a:t>on </a:t>
            </a:r>
            <a:r>
              <a:rPr lang="en-GB" dirty="0" smtClean="0">
                <a:solidFill>
                  <a:schemeClr val="tx1"/>
                </a:solidFill>
                <a:ea typeface="Comic Sans MS" charset="0"/>
                <a:cs typeface="Candara"/>
              </a:rPr>
              <a:t>spelling</a:t>
            </a:r>
            <a:r>
              <a:rPr lang="en-GB" dirty="0">
                <a:solidFill>
                  <a:schemeClr val="tx1"/>
                </a:solidFill>
                <a:ea typeface="Comic Sans MS" charset="0"/>
                <a:cs typeface="Candara"/>
              </a:rPr>
              <a:t>, </a:t>
            </a:r>
            <a:r>
              <a:rPr lang="en-GB" dirty="0" smtClean="0">
                <a:solidFill>
                  <a:schemeClr val="tx1"/>
                </a:solidFill>
                <a:ea typeface="Comic Sans MS" charset="0"/>
                <a:cs typeface="Candara"/>
              </a:rPr>
              <a:t>punctuation </a:t>
            </a:r>
            <a:r>
              <a:rPr lang="en-GB" dirty="0">
                <a:solidFill>
                  <a:schemeClr val="tx1"/>
                </a:solidFill>
                <a:ea typeface="Comic Sans MS" charset="0"/>
                <a:cs typeface="Candara"/>
              </a:rPr>
              <a:t>and </a:t>
            </a:r>
            <a:r>
              <a:rPr lang="en-GB" dirty="0" smtClean="0">
                <a:solidFill>
                  <a:schemeClr val="tx1"/>
                </a:solidFill>
                <a:ea typeface="Comic Sans MS" charset="0"/>
                <a:cs typeface="Candara"/>
              </a:rPr>
              <a:t>grammar. </a:t>
            </a:r>
          </a:p>
        </p:txBody>
      </p:sp>
      <p:sp>
        <p:nvSpPr>
          <p:cNvPr id="3" name="Title 2"/>
          <p:cNvSpPr>
            <a:spLocks noGrp="1"/>
          </p:cNvSpPr>
          <p:nvPr>
            <p:ph type="title"/>
          </p:nvPr>
        </p:nvSpPr>
        <p:spPr/>
        <p:txBody>
          <a:bodyPr/>
          <a:lstStyle/>
          <a:p>
            <a:r>
              <a:rPr lang="en-US" dirty="0" smtClean="0"/>
              <a:t>English</a:t>
            </a:r>
            <a:endParaRPr lang="en-US" dirty="0"/>
          </a:p>
        </p:txBody>
      </p:sp>
    </p:spTree>
    <p:extLst>
      <p:ext uri="{BB962C8B-B14F-4D97-AF65-F5344CB8AC3E}">
        <p14:creationId xmlns:p14="http://schemas.microsoft.com/office/powerpoint/2010/main" val="3481670867"/>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solidFill>
                  <a:srgbClr val="000000"/>
                </a:solidFill>
                <a:ea typeface="Comic Sans MS" charset="0"/>
                <a:cs typeface="Candara"/>
              </a:rPr>
              <a:t>Please read regularly with your children at home. </a:t>
            </a:r>
          </a:p>
          <a:p>
            <a:r>
              <a:rPr lang="en-GB" dirty="0">
                <a:solidFill>
                  <a:srgbClr val="000000"/>
                </a:solidFill>
                <a:ea typeface="Comic Sans MS" charset="0"/>
                <a:cs typeface="Candara"/>
              </a:rPr>
              <a:t>Please also discuss the books and ask questions to ensure comprehension.</a:t>
            </a:r>
          </a:p>
          <a:p>
            <a:r>
              <a:rPr lang="en-GB" dirty="0">
                <a:solidFill>
                  <a:srgbClr val="000000"/>
                </a:solidFill>
                <a:ea typeface="Comic Sans MS" charset="0"/>
                <a:cs typeface="Candara"/>
              </a:rPr>
              <a:t>Books will be changed </a:t>
            </a:r>
            <a:r>
              <a:rPr lang="en-GB" dirty="0" smtClean="0">
                <a:solidFill>
                  <a:srgbClr val="000000"/>
                </a:solidFill>
                <a:ea typeface="Comic Sans MS" charset="0"/>
                <a:cs typeface="Candara"/>
              </a:rPr>
              <a:t>on Mondays and Fridays at school.</a:t>
            </a:r>
          </a:p>
          <a:p>
            <a:r>
              <a:rPr lang="en-GB" dirty="0" smtClean="0">
                <a:solidFill>
                  <a:srgbClr val="000000"/>
                </a:solidFill>
                <a:ea typeface="Comic Sans MS" charset="0"/>
                <a:cs typeface="Candara"/>
              </a:rPr>
              <a:t>In </a:t>
            </a:r>
            <a:r>
              <a:rPr lang="en-GB" dirty="0">
                <a:solidFill>
                  <a:srgbClr val="000000"/>
                </a:solidFill>
                <a:ea typeface="Comic Sans MS" charset="0"/>
                <a:cs typeface="Candara"/>
              </a:rPr>
              <a:t>addition, the spelling lists give you an idea of what is expected for this age group. </a:t>
            </a:r>
          </a:p>
          <a:p>
            <a:r>
              <a:rPr lang="en-GB" dirty="0">
                <a:solidFill>
                  <a:srgbClr val="000000"/>
                </a:solidFill>
                <a:ea typeface="Comic Sans MS" charset="0"/>
                <a:cs typeface="Candara"/>
              </a:rPr>
              <a:t>Please help your children learn their spellings as part of their homework</a:t>
            </a:r>
            <a:r>
              <a:rPr lang="en-GB" dirty="0" smtClean="0">
                <a:solidFill>
                  <a:srgbClr val="000000"/>
                </a:solidFill>
                <a:ea typeface="Comic Sans MS" charset="0"/>
                <a:cs typeface="Candara"/>
              </a:rPr>
              <a:t>. These will be tested on Mondays.</a:t>
            </a:r>
            <a:endParaRPr lang="en-GB" dirty="0">
              <a:solidFill>
                <a:srgbClr val="000000"/>
              </a:solidFill>
              <a:ea typeface="Comic Sans MS" charset="0"/>
              <a:cs typeface="Candara"/>
            </a:endParaRPr>
          </a:p>
        </p:txBody>
      </p:sp>
      <p:sp>
        <p:nvSpPr>
          <p:cNvPr id="3" name="Title 2"/>
          <p:cNvSpPr>
            <a:spLocks noGrp="1"/>
          </p:cNvSpPr>
          <p:nvPr>
            <p:ph type="title"/>
          </p:nvPr>
        </p:nvSpPr>
        <p:spPr/>
        <p:txBody>
          <a:bodyPr/>
          <a:lstStyle/>
          <a:p>
            <a:r>
              <a:rPr lang="en-US" dirty="0" smtClean="0"/>
              <a:t>How you can help</a:t>
            </a:r>
            <a:endParaRPr lang="en-US" dirty="0"/>
          </a:p>
        </p:txBody>
      </p:sp>
    </p:spTree>
    <p:extLst>
      <p:ext uri="{BB962C8B-B14F-4D97-AF65-F5344CB8AC3E}">
        <p14:creationId xmlns:p14="http://schemas.microsoft.com/office/powerpoint/2010/main" val="2669121440"/>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a:solidFill>
                  <a:srgbClr val="000000"/>
                </a:solidFill>
                <a:ea typeface="Comic Sans MS" charset="0"/>
                <a:cs typeface="Candara"/>
              </a:rPr>
              <a:t>We will continue to focus on place value and number facts. The children will practise counting in 2s, 5s and 10s from any number. They will also begin to count in 3s and 4s. </a:t>
            </a:r>
          </a:p>
          <a:p>
            <a:r>
              <a:rPr lang="en-GB" dirty="0">
                <a:solidFill>
                  <a:srgbClr val="000000"/>
                </a:solidFill>
                <a:ea typeface="Comic Sans MS" charset="0"/>
                <a:cs typeface="Candara"/>
              </a:rPr>
              <a:t>They will compare and order two-digit numbers</a:t>
            </a:r>
            <a:r>
              <a:rPr lang="en-GB" dirty="0" smtClean="0">
                <a:solidFill>
                  <a:srgbClr val="000000"/>
                </a:solidFill>
                <a:ea typeface="Comic Sans MS" charset="0"/>
                <a:cs typeface="Candara"/>
              </a:rPr>
              <a:t>.</a:t>
            </a:r>
            <a:endParaRPr lang="en-GB" dirty="0">
              <a:solidFill>
                <a:srgbClr val="000000"/>
              </a:solidFill>
              <a:ea typeface="Comic Sans MS" charset="0"/>
              <a:cs typeface="Candara"/>
            </a:endParaRPr>
          </a:p>
          <a:p>
            <a:r>
              <a:rPr lang="en-GB" dirty="0">
                <a:solidFill>
                  <a:srgbClr val="000000"/>
                </a:solidFill>
                <a:ea typeface="Comic Sans MS" charset="0"/>
                <a:cs typeface="Candara"/>
              </a:rPr>
              <a:t>They will also write numbers in digits and words up to 100</a:t>
            </a:r>
            <a:r>
              <a:rPr lang="en-GB" dirty="0" smtClean="0">
                <a:solidFill>
                  <a:srgbClr val="000000"/>
                </a:solidFill>
                <a:ea typeface="Comic Sans MS" charset="0"/>
                <a:cs typeface="Candara"/>
              </a:rPr>
              <a:t>.</a:t>
            </a:r>
            <a:endParaRPr lang="en-GB" dirty="0">
              <a:solidFill>
                <a:srgbClr val="000000"/>
              </a:solidFill>
              <a:ea typeface="Comic Sans MS" charset="0"/>
              <a:cs typeface="Candara"/>
            </a:endParaRPr>
          </a:p>
          <a:p>
            <a:r>
              <a:rPr lang="en-GB" dirty="0">
                <a:solidFill>
                  <a:srgbClr val="000000"/>
                </a:solidFill>
                <a:ea typeface="Comic Sans MS" charset="0"/>
                <a:cs typeface="Candara"/>
              </a:rPr>
              <a:t>They will continue to develop their skill in using the 4 rules of number and problem solving</a:t>
            </a:r>
            <a:r>
              <a:rPr lang="en-GB" dirty="0" smtClean="0">
                <a:solidFill>
                  <a:srgbClr val="000000"/>
                </a:solidFill>
                <a:ea typeface="Comic Sans MS" charset="0"/>
                <a:cs typeface="Candara"/>
              </a:rPr>
              <a:t>.</a:t>
            </a:r>
            <a:endParaRPr lang="en-GB" dirty="0">
              <a:solidFill>
                <a:srgbClr val="000000"/>
              </a:solidFill>
              <a:ea typeface="Comic Sans MS" charset="0"/>
              <a:cs typeface="Candara"/>
            </a:endParaRPr>
          </a:p>
          <a:p>
            <a:r>
              <a:rPr lang="en-GB" dirty="0" smtClean="0">
                <a:solidFill>
                  <a:srgbClr val="000000"/>
                </a:solidFill>
                <a:ea typeface="Comic Sans MS" charset="0"/>
                <a:cs typeface="Candara"/>
              </a:rPr>
              <a:t>We will learn how to find fractions of numbers and shapes.</a:t>
            </a:r>
          </a:p>
        </p:txBody>
      </p:sp>
      <p:sp>
        <p:nvSpPr>
          <p:cNvPr id="3" name="Title 2"/>
          <p:cNvSpPr>
            <a:spLocks noGrp="1"/>
          </p:cNvSpPr>
          <p:nvPr>
            <p:ph type="title"/>
          </p:nvPr>
        </p:nvSpPr>
        <p:spPr/>
        <p:txBody>
          <a:bodyPr/>
          <a:lstStyle/>
          <a:p>
            <a:r>
              <a:rPr lang="en-US" dirty="0" smtClean="0"/>
              <a:t>Maths</a:t>
            </a:r>
            <a:endParaRPr lang="en-US" dirty="0"/>
          </a:p>
        </p:txBody>
      </p:sp>
    </p:spTree>
    <p:extLst>
      <p:ext uri="{BB962C8B-B14F-4D97-AF65-F5344CB8AC3E}">
        <p14:creationId xmlns:p14="http://schemas.microsoft.com/office/powerpoint/2010/main" val="4143649197"/>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solidFill>
                  <a:srgbClr val="000000"/>
                </a:solidFill>
                <a:ea typeface="Comic Sans MS" charset="0"/>
                <a:cs typeface="Candara"/>
              </a:rPr>
              <a:t>Learning </a:t>
            </a:r>
            <a:r>
              <a:rPr lang="en-GB" dirty="0">
                <a:solidFill>
                  <a:srgbClr val="000000"/>
                </a:solidFill>
                <a:ea typeface="Comic Sans MS" charset="0"/>
                <a:cs typeface="Candara"/>
              </a:rPr>
              <a:t>and then applying their knowledge in a practical context is very important. </a:t>
            </a:r>
          </a:p>
          <a:p>
            <a:r>
              <a:rPr lang="en-GB" dirty="0">
                <a:solidFill>
                  <a:srgbClr val="000000"/>
                </a:solidFill>
                <a:ea typeface="Comic Sans MS" charset="0"/>
                <a:cs typeface="Candara"/>
              </a:rPr>
              <a:t>Please give your child opportunities to use mathematical concepts in the </a:t>
            </a:r>
            <a:r>
              <a:rPr lang="en-GB" dirty="0" smtClean="0">
                <a:solidFill>
                  <a:srgbClr val="000000"/>
                </a:solidFill>
                <a:ea typeface="Comic Sans MS" charset="0"/>
                <a:cs typeface="Candara"/>
              </a:rPr>
              <a:t>home (weighing </a:t>
            </a:r>
            <a:r>
              <a:rPr lang="en-GB" dirty="0">
                <a:solidFill>
                  <a:srgbClr val="000000"/>
                </a:solidFill>
                <a:ea typeface="Comic Sans MS" charset="0"/>
                <a:cs typeface="Candara"/>
              </a:rPr>
              <a:t>ingredients, measuring, using money, telling the time)</a:t>
            </a:r>
            <a:r>
              <a:rPr lang="en-GB" dirty="0" smtClean="0">
                <a:solidFill>
                  <a:srgbClr val="000000"/>
                </a:solidFill>
                <a:ea typeface="Comic Sans MS" charset="0"/>
                <a:cs typeface="Candara"/>
              </a:rPr>
              <a:t>.</a:t>
            </a:r>
            <a:endParaRPr lang="en-GB" dirty="0">
              <a:solidFill>
                <a:srgbClr val="000000"/>
              </a:solidFill>
              <a:ea typeface="Comic Sans MS" charset="0"/>
              <a:cs typeface="Candara"/>
            </a:endParaRPr>
          </a:p>
          <a:p>
            <a:r>
              <a:rPr lang="en-GB" dirty="0">
                <a:solidFill>
                  <a:srgbClr val="000000"/>
                </a:solidFill>
                <a:ea typeface="Comic Sans MS" charset="0"/>
                <a:cs typeface="Candara"/>
              </a:rPr>
              <a:t>Use TT </a:t>
            </a:r>
            <a:r>
              <a:rPr lang="en-GB" dirty="0" err="1">
                <a:solidFill>
                  <a:srgbClr val="000000"/>
                </a:solidFill>
                <a:ea typeface="Comic Sans MS" charset="0"/>
                <a:cs typeface="Candara"/>
              </a:rPr>
              <a:t>Rockstars</a:t>
            </a:r>
            <a:r>
              <a:rPr lang="en-GB" dirty="0">
                <a:solidFill>
                  <a:srgbClr val="000000"/>
                </a:solidFill>
                <a:ea typeface="Comic Sans MS" charset="0"/>
                <a:cs typeface="Candara"/>
              </a:rPr>
              <a:t> at home as well as any other educational games</a:t>
            </a:r>
            <a:r>
              <a:rPr lang="en-GB" dirty="0" smtClean="0">
                <a:solidFill>
                  <a:srgbClr val="000000"/>
                </a:solidFill>
                <a:ea typeface="Comic Sans MS" charset="0"/>
                <a:cs typeface="Candara"/>
              </a:rPr>
              <a:t>.</a:t>
            </a:r>
            <a:endParaRPr lang="en-GB" dirty="0">
              <a:solidFill>
                <a:srgbClr val="000000"/>
              </a:solidFill>
              <a:ea typeface="Comic Sans MS" charset="0"/>
              <a:cs typeface="Candara"/>
            </a:endParaRPr>
          </a:p>
        </p:txBody>
      </p:sp>
      <p:sp>
        <p:nvSpPr>
          <p:cNvPr id="3" name="Title 2"/>
          <p:cNvSpPr>
            <a:spLocks noGrp="1"/>
          </p:cNvSpPr>
          <p:nvPr>
            <p:ph type="title"/>
          </p:nvPr>
        </p:nvSpPr>
        <p:spPr/>
        <p:txBody>
          <a:bodyPr/>
          <a:lstStyle/>
          <a:p>
            <a:r>
              <a:rPr lang="en-US" dirty="0" smtClean="0"/>
              <a:t>How you can help</a:t>
            </a:r>
            <a:endParaRPr lang="en-US" dirty="0"/>
          </a:p>
        </p:txBody>
      </p:sp>
    </p:spTree>
    <p:extLst>
      <p:ext uri="{BB962C8B-B14F-4D97-AF65-F5344CB8AC3E}">
        <p14:creationId xmlns:p14="http://schemas.microsoft.com/office/powerpoint/2010/main" val="3333750028"/>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Named uniform.</a:t>
            </a:r>
          </a:p>
          <a:p>
            <a:r>
              <a:rPr lang="en-US" dirty="0" smtClean="0"/>
              <a:t>Named water bottle and snack (fruit/veg).</a:t>
            </a:r>
          </a:p>
          <a:p>
            <a:r>
              <a:rPr lang="en-US" dirty="0" smtClean="0"/>
              <a:t>Milk can be ordered.</a:t>
            </a:r>
          </a:p>
          <a:p>
            <a:r>
              <a:rPr lang="en-US" dirty="0" smtClean="0"/>
              <a:t>Reading books (every day).</a:t>
            </a:r>
          </a:p>
          <a:p>
            <a:r>
              <a:rPr lang="en-US" dirty="0" smtClean="0"/>
              <a:t>PE kit (Thursday &amp; Friday).</a:t>
            </a:r>
          </a:p>
          <a:p>
            <a:pPr marL="0" indent="0">
              <a:buNone/>
            </a:pPr>
            <a:endParaRPr lang="en-US" dirty="0"/>
          </a:p>
          <a:p>
            <a:r>
              <a:rPr lang="en-US" dirty="0" smtClean="0"/>
              <a:t>Pencil cases and stationery are provided, they </a:t>
            </a:r>
            <a:r>
              <a:rPr lang="en-US" smtClean="0"/>
              <a:t>do </a:t>
            </a:r>
            <a:r>
              <a:rPr lang="en-US" smtClean="0"/>
              <a:t>not </a:t>
            </a:r>
            <a:r>
              <a:rPr lang="en-US" dirty="0" smtClean="0"/>
              <a:t>need to bring these in.</a:t>
            </a:r>
          </a:p>
        </p:txBody>
      </p:sp>
      <p:sp>
        <p:nvSpPr>
          <p:cNvPr id="3" name="Title 2"/>
          <p:cNvSpPr>
            <a:spLocks noGrp="1"/>
          </p:cNvSpPr>
          <p:nvPr>
            <p:ph type="title"/>
          </p:nvPr>
        </p:nvSpPr>
        <p:spPr/>
        <p:txBody>
          <a:bodyPr/>
          <a:lstStyle/>
          <a:p>
            <a:r>
              <a:rPr lang="en-US" dirty="0" smtClean="0"/>
              <a:t>What do they need?</a:t>
            </a:r>
            <a:endParaRPr lang="en-US" dirty="0"/>
          </a:p>
        </p:txBody>
      </p:sp>
    </p:spTree>
    <p:extLst>
      <p:ext uri="{BB962C8B-B14F-4D97-AF65-F5344CB8AC3E}">
        <p14:creationId xmlns:p14="http://schemas.microsoft.com/office/powerpoint/2010/main" val="2428148183"/>
      </p:ext>
    </p:extLst>
  </p:cSld>
  <p:clrMapOvr>
    <a:masterClrMapping/>
  </p:clrMapOvr>
  <mc:AlternateContent xmlns:mc="http://schemas.openxmlformats.org/markup-compatibility/2006" xmlns:p14="http://schemas.microsoft.com/office/powerpoint/2010/main">
    <mc:Choice Requires="p14">
      <p:transition spd="slow" p14:dur="1400" advClick="0" advTm="20000">
        <p14:ripple/>
      </p:transition>
    </mc:Choice>
    <mc:Fallback xmlns="">
      <p:transition xmlns:p14="http://schemas.microsoft.com/office/powerpoint/2010/main" spd="slow" advClick="0" advTm="20000">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225</TotalTime>
  <Words>450</Words>
  <Application>Microsoft Macintosh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Welcome to Maple Class</vt:lpstr>
      <vt:lpstr>Maple Class</vt:lpstr>
      <vt:lpstr>Aiming High</vt:lpstr>
      <vt:lpstr>Timetable</vt:lpstr>
      <vt:lpstr>English</vt:lpstr>
      <vt:lpstr>How you can help</vt:lpstr>
      <vt:lpstr>Maths</vt:lpstr>
      <vt:lpstr>How you can help</vt:lpstr>
      <vt:lpstr>What do they need?</vt:lpstr>
      <vt:lpstr>Homework</vt:lpstr>
      <vt:lpstr>Things to remember</vt:lpstr>
      <vt:lpstr>SATs</vt:lpstr>
    </vt:vector>
  </TitlesOfParts>
  <Company>Trull CE VA Primary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Maple Class</dc:title>
  <dc:creator>Ben Oxley</dc:creator>
  <cp:lastModifiedBy>Ben Oxley</cp:lastModifiedBy>
  <cp:revision>16</cp:revision>
  <dcterms:created xsi:type="dcterms:W3CDTF">2021-10-12T19:26:34Z</dcterms:created>
  <dcterms:modified xsi:type="dcterms:W3CDTF">2023-09-14T21:04:07Z</dcterms:modified>
</cp:coreProperties>
</file>